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ồng Hoài Nam" initials="ĐHN" lastIdx="1" clrIdx="0">
    <p:extLst>
      <p:ext uri="{19B8F6BF-5375-455C-9EA6-DF929625EA0E}">
        <p15:presenceInfo xmlns:p15="http://schemas.microsoft.com/office/powerpoint/2012/main" userId="Đồng Hoài N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122F"/>
    <a:srgbClr val="841E71"/>
    <a:srgbClr val="E8C4EE"/>
    <a:srgbClr val="9B32AC"/>
    <a:srgbClr val="7A2788"/>
    <a:srgbClr val="FF15B7"/>
    <a:srgbClr val="D30093"/>
    <a:srgbClr val="73FEFF"/>
    <a:srgbClr val="FE6EFF"/>
    <a:srgbClr val="A3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87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B082-5BE4-4362-9F99-909469092E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30D603-85B7-4FC7-A9CF-0FF43355A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EAE0E-5A2D-4C53-B2D2-4FFB52686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8C3CC-5868-493F-BB25-1A288124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74DFA-04BF-4871-90B5-9BA9715A9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2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C7ACA-909D-438B-B0D1-E0C9C7FD4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A1819-548C-44B2-9CB6-0FEF537CA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F5BD7-D266-494E-8075-4A8F8A4AA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15CBD-7F28-4917-9707-5E95573C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6B39-F564-4E6B-BD5A-C86772E2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9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3D82A7-6921-44A7-BDCD-7C49E9CBA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9E6F8-ADD9-45DC-AF99-1D032B13E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53750-8B30-4500-918D-F10C7AA13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E8750-ECA5-4AB4-B581-FFF16D2C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32086-CF55-4F73-A64E-CB12D6E8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9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69102-B636-456C-861C-C160AB29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6797D-7CE5-469F-BD7B-11DC519DC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C59AE-1550-435B-BA62-9433996F5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E5237-D28E-431A-9501-9A00ED312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1C004-5374-46C2-BBCD-8F8AD6C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12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608C8-A37F-43AA-85C4-D8944E661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AF080-371F-4655-A5A4-7A6B3F8E0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09B9C-0CB6-4665-ABE5-89255D42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C4812-E6BC-42DA-BE1D-3B37CB7D6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05D48-617C-4AB6-9D15-3806AFB3F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69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F8E8-E78E-438E-854A-996BFD15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B4771-C44C-4D36-9278-D00B62401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884916-700B-4973-825F-973D797E4E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CD007-75CB-4359-A32A-1CBE66DC4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850DD-F2B4-4425-8138-56629D04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E3D8E-97CC-436D-8111-18371F5E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3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8CE99-B5AD-4685-903A-C1D46B7B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3846F-7445-4C49-A4EF-61FB35D5F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F56DE-ED49-437A-A445-DF6B5F00D9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211FD-68DC-419E-8DD9-ABE75BF20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54D78-3637-4991-917A-543525D32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6CB75-4478-4088-8829-E09EB9F7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213B9F-DF78-4B93-ACA2-8AAA087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2FB56E-9F7A-4B3D-960A-CB7DDFE2D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5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E3EB-18A2-4D00-9585-7207C073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AD24A-D69E-4BED-A37D-1B75B478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7BBA89-5DF3-40F3-81A6-A4A32D8AA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A55D3-17D7-4B64-8B15-AFAADD852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6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5C434B-35F2-42FD-A88C-02A3D035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CBC9A-E374-4D90-8BE1-DEDBD2096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F59AD-C68A-4293-B7E0-12570CBD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9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6B9D-AE16-4735-AFCE-4165EAF39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8D985-148F-47B5-948F-A31DA3FBC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FCA7B-B6C5-4CA9-A52D-6335A0E18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2E927-07EF-4D7D-986A-C0B27DFD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A278E-012F-4746-9FB5-940CC805F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ADA00-69C9-438B-94CE-7AE52661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2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0537-BB9A-4874-8224-3BDE79186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48B9D3-48C7-4C18-8E04-F8FAEDC64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F378B-52D6-4427-BE85-AB63F58F1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2507B-CB58-4ECB-A709-2D49EB02C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C948B-9E1C-4497-AD83-FDBA39482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88FB5-0EB8-4F46-B5BD-85BC64C7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048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E0A3DD-1886-4C7A-A968-1E28F76B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3BEF5A-33E3-4101-A0C6-7084C65F8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F9B73-CC3A-4BA9-AF26-E491DEC26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0694F-C093-4649-A337-7EBDC74A0281}" type="datetimeFigureOut">
              <a:rPr lang="en-US" smtClean="0"/>
              <a:t>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0AEA9-884C-4593-A70C-B8F30C8D56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5FADB-2894-434A-8130-FBE53E6F2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15DBF-90ED-4910-BA92-879C4F62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45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7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5" Type="http://schemas.openxmlformats.org/officeDocument/2006/relationships/image" Target="../media/image6.png"/><Relationship Id="rId10" Type="http://schemas.openxmlformats.org/officeDocument/2006/relationships/image" Target="../media/image20.png"/><Relationship Id="rId19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7.png"/><Relationship Id="rId5" Type="http://schemas.openxmlformats.org/officeDocument/2006/relationships/image" Target="../media/image33.png"/><Relationship Id="rId10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3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32.png"/><Relationship Id="rId2" Type="http://schemas.openxmlformats.org/officeDocument/2006/relationships/image" Target="../media/image3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2.wdp"/><Relationship Id="rId5" Type="http://schemas.openxmlformats.org/officeDocument/2006/relationships/image" Target="../media/image36.png"/><Relationship Id="rId15" Type="http://schemas.openxmlformats.org/officeDocument/2006/relationships/image" Target="../media/image30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5" Type="http://schemas.openxmlformats.org/officeDocument/2006/relationships/image" Target="../media/image35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10.png"/><Relationship Id="rId3" Type="http://schemas.openxmlformats.org/officeDocument/2006/relationships/image" Target="../media/image4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microsoft.com/office/2007/relationships/hdphoto" Target="../media/hdphoto2.wdp"/><Relationship Id="rId4" Type="http://schemas.openxmlformats.org/officeDocument/2006/relationships/image" Target="../media/image4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0598754-1FF9-40DF-9BF5-D227A99E6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8E43E8-6468-49FE-B73F-D0A0DA1EA721}"/>
              </a:ext>
            </a:extLst>
          </p:cNvPr>
          <p:cNvSpPr txBox="1"/>
          <p:nvPr/>
        </p:nvSpPr>
        <p:spPr>
          <a:xfrm>
            <a:off x="1327759" y="901874"/>
            <a:ext cx="3620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gradFill>
                  <a:gsLst>
                    <a:gs pos="0">
                      <a:srgbClr val="73FEFF"/>
                    </a:gs>
                    <a:gs pos="56600">
                      <a:srgbClr val="4D7889"/>
                    </a:gs>
                    <a:gs pos="100000">
                      <a:srgbClr val="2F122F"/>
                    </a:gs>
                  </a:gsLst>
                  <a:lin ang="5400000" scaled="1"/>
                </a:gradFill>
                <a:latin typeface="Raleway Medium" pitchFamily="2" charset="0"/>
              </a:rPr>
              <a:t>Instructor: Nguyen Thanh Tuan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5DAE11-6277-4CEC-806F-4C63F40A6443}"/>
              </a:ext>
            </a:extLst>
          </p:cNvPr>
          <p:cNvSpPr txBox="1"/>
          <p:nvPr/>
        </p:nvSpPr>
        <p:spPr>
          <a:xfrm>
            <a:off x="576196" y="2173080"/>
            <a:ext cx="45594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gradFill>
                  <a:gsLst>
                    <a:gs pos="0">
                      <a:srgbClr val="73FEFF"/>
                    </a:gs>
                    <a:gs pos="100000">
                      <a:srgbClr val="FE6EFF"/>
                    </a:gs>
                  </a:gsLst>
                  <a:lin ang="5400000" scaled="1"/>
                </a:gradFill>
                <a:latin typeface="Raleway Medium" pitchFamily="2" charset="0"/>
              </a:rPr>
              <a:t>ARTIFICIAL INTELLIGENCE</a:t>
            </a:r>
          </a:p>
          <a:p>
            <a:r>
              <a:rPr lang="en-US" sz="4800" dirty="0">
                <a:gradFill>
                  <a:gsLst>
                    <a:gs pos="0">
                      <a:srgbClr val="73FEFF"/>
                    </a:gs>
                    <a:gs pos="100000">
                      <a:srgbClr val="FE6EFF"/>
                    </a:gs>
                  </a:gsLst>
                  <a:lin ang="5400000" scaled="1"/>
                </a:gradFill>
                <a:latin typeface="Raleway Medium" pitchFamily="2" charset="0"/>
              </a:rPr>
              <a:t>CHATBOT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D1D6D-3956-41BD-9BEE-D4659FA3F3B5}"/>
              </a:ext>
            </a:extLst>
          </p:cNvPr>
          <p:cNvSpPr txBox="1"/>
          <p:nvPr/>
        </p:nvSpPr>
        <p:spPr>
          <a:xfrm>
            <a:off x="576196" y="5378630"/>
            <a:ext cx="4263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gradFill>
                  <a:gsLst>
                    <a:gs pos="0">
                      <a:srgbClr val="4C62CB"/>
                    </a:gs>
                    <a:gs pos="100000">
                      <a:srgbClr val="962F83"/>
                    </a:gs>
                  </a:gsLst>
                  <a:lin ang="5400000" scaled="1"/>
                </a:gradFill>
                <a:latin typeface="Raleway Medium" pitchFamily="2" charset="0"/>
              </a:rPr>
              <a:t>Team: </a:t>
            </a:r>
            <a:r>
              <a:rPr lang="en-US" dirty="0" err="1">
                <a:gradFill>
                  <a:gsLst>
                    <a:gs pos="0">
                      <a:srgbClr val="4C62CB"/>
                    </a:gs>
                    <a:gs pos="100000">
                      <a:srgbClr val="962F83"/>
                    </a:gs>
                  </a:gsLst>
                  <a:lin ang="5400000" scaled="1"/>
                </a:gradFill>
                <a:latin typeface="Raleway Medium" pitchFamily="2" charset="0"/>
              </a:rPr>
              <a:t>Uyen</a:t>
            </a:r>
            <a:r>
              <a:rPr lang="en-US" dirty="0">
                <a:gradFill>
                  <a:gsLst>
                    <a:gs pos="0">
                      <a:srgbClr val="4C62CB"/>
                    </a:gs>
                    <a:gs pos="100000">
                      <a:srgbClr val="962F83"/>
                    </a:gs>
                  </a:gsLst>
                  <a:lin ang="5400000" scaled="1"/>
                </a:gradFill>
                <a:latin typeface="Raleway Medium" pitchFamily="2" charset="0"/>
              </a:rPr>
              <a:t>, Hung, </a:t>
            </a:r>
            <a:r>
              <a:rPr lang="en-US" dirty="0" err="1">
                <a:gradFill>
                  <a:gsLst>
                    <a:gs pos="0">
                      <a:srgbClr val="4C62CB"/>
                    </a:gs>
                    <a:gs pos="100000">
                      <a:srgbClr val="962F83"/>
                    </a:gs>
                  </a:gsLst>
                  <a:lin ang="5400000" scaled="1"/>
                </a:gradFill>
                <a:latin typeface="Raleway Medium" pitchFamily="2" charset="0"/>
              </a:rPr>
              <a:t>Trung</a:t>
            </a:r>
            <a:endParaRPr lang="en-US" dirty="0">
              <a:gradFill>
                <a:gsLst>
                  <a:gs pos="0">
                    <a:srgbClr val="4C62CB"/>
                  </a:gs>
                  <a:gs pos="100000">
                    <a:srgbClr val="962F83"/>
                  </a:gs>
                </a:gsLst>
                <a:lin ang="5400000" scaled="1"/>
              </a:gradFill>
              <a:latin typeface="Raleway Medium" pitchFamily="2" charset="0"/>
            </a:endParaRPr>
          </a:p>
        </p:txBody>
      </p:sp>
      <p:pic>
        <p:nvPicPr>
          <p:cNvPr id="9" name="Picture 8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38885290-CF46-42BF-A86A-220DB1F13A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0"/>
            <a:ext cx="3239174" cy="3802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159672-BA9B-463D-8074-EF5CBED6408D}"/>
              </a:ext>
            </a:extLst>
          </p:cNvPr>
          <p:cNvSpPr txBox="1"/>
          <p:nvPr/>
        </p:nvSpPr>
        <p:spPr>
          <a:xfrm>
            <a:off x="3797193" y="-2009864"/>
            <a:ext cx="6070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gradFill>
                  <a:gsLst>
                    <a:gs pos="85000">
                      <a:srgbClr val="140069"/>
                    </a:gs>
                    <a:gs pos="0">
                      <a:srgbClr val="D30093"/>
                    </a:gs>
                  </a:gsLst>
                  <a:lin ang="13500000" scaled="1"/>
                </a:gradFill>
                <a:latin typeface="Raleway Medium" pitchFamily="2" charset="0"/>
              </a:rPr>
              <a:t>Content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3EC09426-A1C6-4E66-A6BF-D858E0FAD3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72667" y="-2240848"/>
            <a:ext cx="5159118" cy="4724223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9E0A0E41-685B-4A22-9F19-C09136058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811" y="7168476"/>
            <a:ext cx="4102189" cy="3756389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35DED430-1BFD-4991-A0E7-7C53A2A830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55933" y="7152885"/>
            <a:ext cx="4102189" cy="3756389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5BF54E39-AC53-4A9E-BC95-B5C3A5843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549" y="87459"/>
            <a:ext cx="2563326" cy="2347247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9FE0A509-41C6-4BA6-8B50-669C3E1D8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47326" y="-3003453"/>
            <a:ext cx="2170110" cy="1987177"/>
          </a:xfrm>
          <a:prstGeom prst="rect">
            <a:avLst/>
          </a:prstGeom>
        </p:spPr>
      </p:pic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EC0B109C-2002-41C6-A379-D6812AFFF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808964" y="6722596"/>
            <a:ext cx="4102189" cy="3756389"/>
          </a:xfrm>
          <a:prstGeom prst="rect">
            <a:avLst/>
          </a:prstGeom>
        </p:spPr>
      </p:pic>
      <p:pic>
        <p:nvPicPr>
          <p:cNvPr id="2" name="I WILL GO TO YOU LIKE THE FIRST SNOW 1">
            <a:hlinkClick r:id="" action="ppaction://media"/>
            <a:extLst>
              <a:ext uri="{FF2B5EF4-FFF2-40B4-BE49-F238E27FC236}">
                <a16:creationId xmlns:a16="http://schemas.microsoft.com/office/drawing/2014/main" id="{94E6D3E5-9A5F-41E2-9A9D-5EE10F4004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7022" y="-13913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1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 uiExpand="1" build="p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9000">
              <a:srgbClr val="470074"/>
            </a:gs>
            <a:gs pos="0">
              <a:srgbClr val="140069"/>
            </a:gs>
            <a:gs pos="100000">
              <a:srgbClr val="920065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shape&#10;&#10;Description automatically generated">
            <a:extLst>
              <a:ext uri="{FF2B5EF4-FFF2-40B4-BE49-F238E27FC236}">
                <a16:creationId xmlns:a16="http://schemas.microsoft.com/office/drawing/2014/main" id="{69C108B2-A61C-4450-883F-11797466B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6485" y="2936543"/>
            <a:ext cx="2170110" cy="1987177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766EA8B-230D-4798-A095-21B902CFA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509" y="4190165"/>
            <a:ext cx="2563326" cy="2347247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2AE98B52-67C7-48AA-BA57-75690092A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3090" y="-1787680"/>
            <a:ext cx="5159118" cy="4724223"/>
          </a:xfrm>
          <a:prstGeom prst="rect">
            <a:avLst/>
          </a:prstGeom>
        </p:spPr>
      </p:pic>
      <p:pic>
        <p:nvPicPr>
          <p:cNvPr id="38" name="Picture 37" descr="A picture containing shape&#10;&#10;Description automatically generated">
            <a:extLst>
              <a:ext uri="{FF2B5EF4-FFF2-40B4-BE49-F238E27FC236}">
                <a16:creationId xmlns:a16="http://schemas.microsoft.com/office/drawing/2014/main" id="{E05C08A3-3A25-423B-B132-6FF22396C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8906" y="2311970"/>
            <a:ext cx="4102189" cy="3756389"/>
          </a:xfrm>
          <a:prstGeom prst="rect">
            <a:avLst/>
          </a:prstGeom>
        </p:spPr>
      </p:pic>
      <p:pic>
        <p:nvPicPr>
          <p:cNvPr id="39" name="Picture 38" descr="A picture containing shape&#10;&#10;Description automatically generated">
            <a:extLst>
              <a:ext uri="{FF2B5EF4-FFF2-40B4-BE49-F238E27FC236}">
                <a16:creationId xmlns:a16="http://schemas.microsoft.com/office/drawing/2014/main" id="{4B6DF189-995D-443C-BAD3-6720474A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24" y="4919329"/>
            <a:ext cx="4102189" cy="3756389"/>
          </a:xfrm>
          <a:prstGeom prst="rect">
            <a:avLst/>
          </a:prstGeom>
        </p:spPr>
      </p:pic>
      <p:pic>
        <p:nvPicPr>
          <p:cNvPr id="40" name="Picture 39" descr="A picture containing shape&#10;&#10;Description automatically generated">
            <a:extLst>
              <a:ext uri="{FF2B5EF4-FFF2-40B4-BE49-F238E27FC236}">
                <a16:creationId xmlns:a16="http://schemas.microsoft.com/office/drawing/2014/main" id="{2C9D0FE4-AFD5-4959-9FF1-D8BA0D7F3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649751" y="0"/>
            <a:ext cx="4102189" cy="3756389"/>
          </a:xfrm>
          <a:prstGeom prst="rect">
            <a:avLst/>
          </a:prstGeom>
        </p:spPr>
      </p:pic>
      <p:sp>
        <p:nvSpPr>
          <p:cNvPr id="4" name="How chatbot works?">
            <a:extLst>
              <a:ext uri="{FF2B5EF4-FFF2-40B4-BE49-F238E27FC236}">
                <a16:creationId xmlns:a16="http://schemas.microsoft.com/office/drawing/2014/main" id="{9A8285B4-DF4D-444C-8CA7-18C74B4B4D19}"/>
              </a:ext>
            </a:extLst>
          </p:cNvPr>
          <p:cNvSpPr txBox="1"/>
          <p:nvPr/>
        </p:nvSpPr>
        <p:spPr>
          <a:xfrm>
            <a:off x="1196689" y="122591"/>
            <a:ext cx="968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RASA </a:t>
            </a:r>
            <a:r>
              <a:rPr lang="en-US" sz="5400" b="1" dirty="0" err="1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NLU</a:t>
            </a:r>
            <a:endParaRPr lang="en-US" sz="5400" b="1" dirty="0">
              <a:gradFill>
                <a:gsLst>
                  <a:gs pos="99000">
                    <a:srgbClr val="00B0F0"/>
                  </a:gs>
                  <a:gs pos="0">
                    <a:srgbClr val="FE6EFF"/>
                  </a:gs>
                </a:gsLst>
                <a:lin ang="0" scaled="1"/>
              </a:gra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967184-FD0D-4222-922C-529679D58E6A}"/>
              </a:ext>
            </a:extLst>
          </p:cNvPr>
          <p:cNvGrpSpPr/>
          <p:nvPr/>
        </p:nvGrpSpPr>
        <p:grpSpPr>
          <a:xfrm>
            <a:off x="3638348" y="4166404"/>
            <a:ext cx="4760685" cy="2220686"/>
            <a:chOff x="853305" y="1208314"/>
            <a:chExt cx="4760685" cy="2220686"/>
          </a:xfrm>
          <a:solidFill>
            <a:srgbClr val="2F122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AA533B-8107-44BA-99D3-7D2118260123}"/>
                </a:ext>
              </a:extLst>
            </p:cNvPr>
            <p:cNvSpPr/>
            <p:nvPr/>
          </p:nvSpPr>
          <p:spPr>
            <a:xfrm>
              <a:off x="853305" y="1208314"/>
              <a:ext cx="4760685" cy="2220686"/>
            </a:xfrm>
            <a:prstGeom prst="rect">
              <a:avLst/>
            </a:prstGeom>
            <a:grpFill/>
            <a:ln>
              <a:solidFill>
                <a:srgbClr val="9200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2095E7-0255-445A-9A2A-932F40EE54B5}"/>
                </a:ext>
              </a:extLst>
            </p:cNvPr>
            <p:cNvSpPr txBox="1"/>
            <p:nvPr/>
          </p:nvSpPr>
          <p:spPr>
            <a:xfrm>
              <a:off x="2521593" y="1933936"/>
              <a:ext cx="1424107" cy="7694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44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DIET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2B7062-A7C0-4BAB-A793-B6283E8A21A8}"/>
              </a:ext>
            </a:extLst>
          </p:cNvPr>
          <p:cNvGrpSpPr/>
          <p:nvPr/>
        </p:nvGrpSpPr>
        <p:grpSpPr>
          <a:xfrm>
            <a:off x="4300643" y="2387884"/>
            <a:ext cx="3436094" cy="1292951"/>
            <a:chOff x="1519439" y="3984888"/>
            <a:chExt cx="3436094" cy="12929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229374-00BD-4D96-8C5C-11346E0A9EC0}"/>
                </a:ext>
              </a:extLst>
            </p:cNvPr>
            <p:cNvSpPr/>
            <p:nvPr/>
          </p:nvSpPr>
          <p:spPr>
            <a:xfrm>
              <a:off x="1519439" y="3984888"/>
              <a:ext cx="3428409" cy="1292951"/>
            </a:xfrm>
            <a:prstGeom prst="rect">
              <a:avLst/>
            </a:prstGeom>
            <a:gradFill>
              <a:gsLst>
                <a:gs pos="0">
                  <a:srgbClr val="920065"/>
                </a:gs>
                <a:gs pos="100000">
                  <a:srgbClr val="920065"/>
                </a:gs>
              </a:gsLst>
              <a:path path="circle">
                <a:fillToRect l="100000" b="100000"/>
              </a:path>
            </a:gradFill>
            <a:ln>
              <a:solidFill>
                <a:srgbClr val="2F122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575E6F-055C-4B85-A30B-DD0F3753A4DD}"/>
                </a:ext>
              </a:extLst>
            </p:cNvPr>
            <p:cNvSpPr txBox="1"/>
            <p:nvPr/>
          </p:nvSpPr>
          <p:spPr>
            <a:xfrm>
              <a:off x="1961698" y="4062679"/>
              <a:ext cx="2543893" cy="646331"/>
            </a:xfrm>
            <a:prstGeom prst="rect">
              <a:avLst/>
            </a:prstGeom>
            <a:noFill/>
            <a:ln>
              <a:solidFill>
                <a:srgbClr val="920065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6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Pretrained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1145BC-55C2-4E67-865A-81411E909B45}"/>
                </a:ext>
              </a:extLst>
            </p:cNvPr>
            <p:cNvSpPr txBox="1"/>
            <p:nvPr/>
          </p:nvSpPr>
          <p:spPr>
            <a:xfrm>
              <a:off x="1635552" y="4631364"/>
              <a:ext cx="3319981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BERT/</a:t>
              </a:r>
              <a:r>
                <a:rPr lang="en-US" sz="2400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ConveRT</a:t>
              </a:r>
              <a:r>
                <a:rPr lang="en-US" sz="24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/</a:t>
              </a:r>
              <a:r>
                <a:rPr lang="en-US" sz="2400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GloVe</a:t>
              </a:r>
              <a:endPara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5D968F-14C0-466F-A75C-73D8A6168E2E}"/>
              </a:ext>
            </a:extLst>
          </p:cNvPr>
          <p:cNvGrpSpPr/>
          <p:nvPr/>
        </p:nvGrpSpPr>
        <p:grpSpPr>
          <a:xfrm>
            <a:off x="3994708" y="1235421"/>
            <a:ext cx="4047965" cy="506679"/>
            <a:chOff x="1252440" y="5833727"/>
            <a:chExt cx="4047965" cy="506679"/>
          </a:xfrm>
          <a:solidFill>
            <a:srgbClr val="2F122F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4DE8BA8-F0DB-4767-A278-3AC3180C39B6}"/>
                </a:ext>
              </a:extLst>
            </p:cNvPr>
            <p:cNvSpPr/>
            <p:nvPr/>
          </p:nvSpPr>
          <p:spPr>
            <a:xfrm>
              <a:off x="1252440" y="5833727"/>
              <a:ext cx="4047965" cy="506679"/>
            </a:xfrm>
            <a:prstGeom prst="rect">
              <a:avLst/>
            </a:prstGeom>
            <a:grpFill/>
            <a:ln>
              <a:solidFill>
                <a:srgbClr val="9200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401AE3-B4E9-41A7-849E-F0164D92EA59}"/>
                </a:ext>
              </a:extLst>
            </p:cNvPr>
            <p:cNvSpPr txBox="1"/>
            <p:nvPr/>
          </p:nvSpPr>
          <p:spPr>
            <a:xfrm>
              <a:off x="1608799" y="5887011"/>
              <a:ext cx="333524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 want to play ping pong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FD0086-7B12-4D60-A69D-B62A2AC87B98}"/>
              </a:ext>
            </a:extLst>
          </p:cNvPr>
          <p:cNvGrpSpPr/>
          <p:nvPr/>
        </p:nvGrpSpPr>
        <p:grpSpPr>
          <a:xfrm>
            <a:off x="7993160" y="2781022"/>
            <a:ext cx="4047965" cy="506679"/>
            <a:chOff x="7522612" y="1452479"/>
            <a:chExt cx="4047965" cy="506679"/>
          </a:xfrm>
          <a:solidFill>
            <a:srgbClr val="2F122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738908F-D4B2-4700-8A5D-3F99D8750BD4}"/>
                </a:ext>
              </a:extLst>
            </p:cNvPr>
            <p:cNvSpPr/>
            <p:nvPr/>
          </p:nvSpPr>
          <p:spPr>
            <a:xfrm>
              <a:off x="7522612" y="1452479"/>
              <a:ext cx="4047965" cy="506679"/>
            </a:xfrm>
            <a:prstGeom prst="rect">
              <a:avLst/>
            </a:prstGeom>
            <a:grpFill/>
            <a:ln>
              <a:solidFill>
                <a:srgbClr val="9200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2DD105-D92D-45F2-9D70-3CE2A9F93B0C}"/>
                </a:ext>
              </a:extLst>
            </p:cNvPr>
            <p:cNvSpPr txBox="1"/>
            <p:nvPr/>
          </p:nvSpPr>
          <p:spPr>
            <a:xfrm>
              <a:off x="8362537" y="1505763"/>
              <a:ext cx="2368115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Intent: Play Game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1E928F-0834-440D-9C5E-8948AD02490B}"/>
              </a:ext>
            </a:extLst>
          </p:cNvPr>
          <p:cNvGrpSpPr/>
          <p:nvPr/>
        </p:nvGrpSpPr>
        <p:grpSpPr>
          <a:xfrm>
            <a:off x="150875" y="2781022"/>
            <a:ext cx="3869785" cy="506679"/>
            <a:chOff x="7290730" y="2499058"/>
            <a:chExt cx="3869785" cy="506679"/>
          </a:xfrm>
          <a:solidFill>
            <a:srgbClr val="2F122F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512560B-85BC-4FD8-83FF-137C53B8229D}"/>
                </a:ext>
              </a:extLst>
            </p:cNvPr>
            <p:cNvSpPr/>
            <p:nvPr/>
          </p:nvSpPr>
          <p:spPr>
            <a:xfrm>
              <a:off x="7290730" y="2499058"/>
              <a:ext cx="3869785" cy="506679"/>
            </a:xfrm>
            <a:prstGeom prst="rect">
              <a:avLst/>
            </a:prstGeom>
            <a:grpFill/>
            <a:ln>
              <a:solidFill>
                <a:srgbClr val="9200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CFA181-62B1-4088-8B3E-6A4429B10D04}"/>
                </a:ext>
              </a:extLst>
            </p:cNvPr>
            <p:cNvSpPr txBox="1"/>
            <p:nvPr/>
          </p:nvSpPr>
          <p:spPr>
            <a:xfrm>
              <a:off x="7379819" y="2552342"/>
              <a:ext cx="369160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Entities: Game = “ping pong”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2C3161-2988-4D48-8D77-0DE4A6F6614E}"/>
              </a:ext>
            </a:extLst>
          </p:cNvPr>
          <p:cNvCxnSpPr>
            <a:stCxn id="11" idx="2"/>
            <a:endCxn id="8" idx="0"/>
          </p:cNvCxnSpPr>
          <p:nvPr/>
        </p:nvCxnSpPr>
        <p:spPr>
          <a:xfrm flipH="1">
            <a:off x="6014848" y="1742100"/>
            <a:ext cx="3843" cy="6457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E7183AD-3E39-4BB1-9701-C6E1B50E9430}"/>
              </a:ext>
            </a:extLst>
          </p:cNvPr>
          <p:cNvCxnSpPr>
            <a:stCxn id="8" idx="2"/>
            <a:endCxn id="6" idx="0"/>
          </p:cNvCxnSpPr>
          <p:nvPr/>
        </p:nvCxnSpPr>
        <p:spPr>
          <a:xfrm>
            <a:off x="6014848" y="3680835"/>
            <a:ext cx="3843" cy="48556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BFCD2AB-3D1A-487F-818F-2A14C8147C91}"/>
              </a:ext>
            </a:extLst>
          </p:cNvPr>
          <p:cNvCxnSpPr>
            <a:stCxn id="6" idx="3"/>
            <a:endCxn id="13" idx="2"/>
          </p:cNvCxnSpPr>
          <p:nvPr/>
        </p:nvCxnSpPr>
        <p:spPr>
          <a:xfrm flipV="1">
            <a:off x="8399033" y="3287701"/>
            <a:ext cx="1618110" cy="1989046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6A2CD5-BBEE-4B33-A4AB-A9CA956232A3}"/>
              </a:ext>
            </a:extLst>
          </p:cNvPr>
          <p:cNvCxnSpPr>
            <a:stCxn id="6" idx="1"/>
            <a:endCxn id="15" idx="2"/>
          </p:cNvCxnSpPr>
          <p:nvPr/>
        </p:nvCxnSpPr>
        <p:spPr>
          <a:xfrm rot="10800000">
            <a:off x="2085768" y="3287701"/>
            <a:ext cx="1552580" cy="1989046"/>
          </a:xfrm>
          <a:prstGeom prst="bentConnector2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How chatbot works?">
            <a:extLst>
              <a:ext uri="{FF2B5EF4-FFF2-40B4-BE49-F238E27FC236}">
                <a16:creationId xmlns:a16="http://schemas.microsoft.com/office/drawing/2014/main" id="{2B2BD21D-5935-4EBD-AB5C-42B507865929}"/>
              </a:ext>
            </a:extLst>
          </p:cNvPr>
          <p:cNvSpPr txBox="1"/>
          <p:nvPr/>
        </p:nvSpPr>
        <p:spPr>
          <a:xfrm>
            <a:off x="-4618694" y="122591"/>
            <a:ext cx="476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RASA</a:t>
            </a:r>
          </a:p>
        </p:txBody>
      </p:sp>
      <p:pic>
        <p:nvPicPr>
          <p:cNvPr id="24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318D002-665C-439D-BB57-B2675E6E6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3564576" y="-1976285"/>
            <a:ext cx="976153" cy="67842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glow rad="546100">
              <a:srgbClr val="FE6EFF">
                <a:alpha val="8000"/>
              </a:srgbClr>
            </a:glow>
            <a:innerShdw blurRad="292100" dist="127000" dir="8100000">
              <a:prstClr val="black">
                <a:alpha val="50000"/>
              </a:prstClr>
            </a:inn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953806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2000">
              <a:srgbClr val="470074"/>
            </a:gs>
            <a:gs pos="100000">
              <a:srgbClr val="140069"/>
            </a:gs>
            <a:gs pos="0">
              <a:srgbClr val="920065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7900374-EE27-470E-AFF6-474265560052}"/>
              </a:ext>
            </a:extLst>
          </p:cNvPr>
          <p:cNvGrpSpPr/>
          <p:nvPr/>
        </p:nvGrpSpPr>
        <p:grpSpPr>
          <a:xfrm>
            <a:off x="213809" y="416596"/>
            <a:ext cx="1451429" cy="378439"/>
            <a:chOff x="229295" y="227742"/>
            <a:chExt cx="1451429" cy="378439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3284388-0A57-4A81-9F99-AA5BF5E7F7AA}"/>
                </a:ext>
              </a:extLst>
            </p:cNvPr>
            <p:cNvSpPr/>
            <p:nvPr/>
          </p:nvSpPr>
          <p:spPr>
            <a:xfrm>
              <a:off x="229295" y="227742"/>
              <a:ext cx="1451429" cy="378439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670AA03-91A7-4165-9967-9EBCA2ADFAA9}"/>
                </a:ext>
              </a:extLst>
            </p:cNvPr>
            <p:cNvSpPr txBox="1"/>
            <p:nvPr/>
          </p:nvSpPr>
          <p:spPr>
            <a:xfrm>
              <a:off x="346291" y="232295"/>
              <a:ext cx="1217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Entity = 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0C8D41-B1FE-41A5-AD7A-0756F74F58D1}"/>
              </a:ext>
            </a:extLst>
          </p:cNvPr>
          <p:cNvGrpSpPr/>
          <p:nvPr/>
        </p:nvGrpSpPr>
        <p:grpSpPr>
          <a:xfrm>
            <a:off x="1936220" y="412042"/>
            <a:ext cx="2108567" cy="378439"/>
            <a:chOff x="1841140" y="291427"/>
            <a:chExt cx="2108567" cy="378439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F607152B-AC83-4794-807F-64F41CE7E4AD}"/>
                </a:ext>
              </a:extLst>
            </p:cNvPr>
            <p:cNvSpPr/>
            <p:nvPr/>
          </p:nvSpPr>
          <p:spPr>
            <a:xfrm>
              <a:off x="1874044" y="291427"/>
              <a:ext cx="2042758" cy="378439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440BB8B-C6A7-48C9-9B95-03CDA3D02BDC}"/>
                </a:ext>
              </a:extLst>
            </p:cNvPr>
            <p:cNvSpPr txBox="1"/>
            <p:nvPr/>
          </p:nvSpPr>
          <p:spPr>
            <a:xfrm>
              <a:off x="1841140" y="295980"/>
              <a:ext cx="210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Entity: </a:t>
              </a:r>
              <a:r>
                <a:rPr lang="en-US" b="1" dirty="0" err="1">
                  <a:solidFill>
                    <a:schemeClr val="bg1"/>
                  </a:solidFill>
                </a:rPr>
                <a:t>game_name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8B0E25-78AE-4222-8E0F-35A7C12BC1E3}"/>
              </a:ext>
            </a:extLst>
          </p:cNvPr>
          <p:cNvGrpSpPr/>
          <p:nvPr/>
        </p:nvGrpSpPr>
        <p:grpSpPr>
          <a:xfrm>
            <a:off x="4235903" y="421149"/>
            <a:ext cx="2108567" cy="378439"/>
            <a:chOff x="4103586" y="407152"/>
            <a:chExt cx="2108567" cy="378439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7C0862FD-F2AE-4173-BD85-83811560B49F}"/>
                </a:ext>
              </a:extLst>
            </p:cNvPr>
            <p:cNvSpPr/>
            <p:nvPr/>
          </p:nvSpPr>
          <p:spPr>
            <a:xfrm>
              <a:off x="4136490" y="407152"/>
              <a:ext cx="2042758" cy="378439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6808545-7EE8-43A9-88A8-0271FD615D9A}"/>
                </a:ext>
              </a:extLst>
            </p:cNvPr>
            <p:cNvSpPr txBox="1"/>
            <p:nvPr/>
          </p:nvSpPr>
          <p:spPr>
            <a:xfrm>
              <a:off x="4103586" y="411705"/>
              <a:ext cx="2108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Entity: </a:t>
              </a:r>
              <a:r>
                <a:rPr lang="en-US" b="1" dirty="0" err="1">
                  <a:solidFill>
                    <a:schemeClr val="bg1"/>
                  </a:solidFill>
                </a:rPr>
                <a:t>game_name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D2DFFD-A3C3-431B-88BA-AB89DE5A014D}"/>
              </a:ext>
            </a:extLst>
          </p:cNvPr>
          <p:cNvGrpSpPr/>
          <p:nvPr/>
        </p:nvGrpSpPr>
        <p:grpSpPr>
          <a:xfrm>
            <a:off x="214412" y="1274894"/>
            <a:ext cx="5938470" cy="602348"/>
            <a:chOff x="214412" y="1274894"/>
            <a:chExt cx="5938470" cy="60234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DC6A60C-CDE5-4BA3-94FB-1C8189D6527E}"/>
                </a:ext>
              </a:extLst>
            </p:cNvPr>
            <p:cNvSpPr/>
            <p:nvPr/>
          </p:nvSpPr>
          <p:spPr>
            <a:xfrm>
              <a:off x="214412" y="1274894"/>
              <a:ext cx="5938470" cy="602348"/>
            </a:xfrm>
            <a:prstGeom prst="roundRect">
              <a:avLst/>
            </a:prstGeom>
            <a:gradFill>
              <a:gsLst>
                <a:gs pos="100000">
                  <a:srgbClr val="73FEFF"/>
                </a:gs>
                <a:gs pos="0">
                  <a:srgbClr val="FE6E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9D8E160-3E4E-456A-BB5C-7908F7505DA0}"/>
                </a:ext>
              </a:extLst>
            </p:cNvPr>
            <p:cNvSpPr txBox="1"/>
            <p:nvPr/>
          </p:nvSpPr>
          <p:spPr>
            <a:xfrm>
              <a:off x="2129364" y="1345236"/>
              <a:ext cx="21085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chemeClr val="tx2">
                      <a:lumMod val="50000"/>
                    </a:schemeClr>
                  </a:solidFill>
                </a:rPr>
                <a:t>CRF</a:t>
              </a:r>
              <a:endParaRPr lang="en-US" sz="2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30F9A9-D043-4E87-953F-F934258422E8}"/>
              </a:ext>
            </a:extLst>
          </p:cNvPr>
          <p:cNvGrpSpPr/>
          <p:nvPr/>
        </p:nvGrpSpPr>
        <p:grpSpPr>
          <a:xfrm>
            <a:off x="200731" y="2327442"/>
            <a:ext cx="7515937" cy="602349"/>
            <a:chOff x="214412" y="2192617"/>
            <a:chExt cx="7238670" cy="60234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93D9807-8BAC-476C-B3B6-FBEC78128F58}"/>
                </a:ext>
              </a:extLst>
            </p:cNvPr>
            <p:cNvSpPr/>
            <p:nvPr/>
          </p:nvSpPr>
          <p:spPr>
            <a:xfrm>
              <a:off x="214412" y="2192617"/>
              <a:ext cx="7238670" cy="602349"/>
            </a:xfrm>
            <a:prstGeom prst="roundRect">
              <a:avLst/>
            </a:prstGeom>
            <a:gradFill>
              <a:gsLst>
                <a:gs pos="89000">
                  <a:schemeClr val="accent1">
                    <a:lumMod val="50000"/>
                  </a:schemeClr>
                </a:gs>
                <a:gs pos="0">
                  <a:srgbClr val="0070C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23A33C3-CDD5-406F-99AB-F13FDF59B980}"/>
                </a:ext>
              </a:extLst>
            </p:cNvPr>
            <p:cNvSpPr txBox="1"/>
            <p:nvPr/>
          </p:nvSpPr>
          <p:spPr>
            <a:xfrm>
              <a:off x="1800060" y="2262959"/>
              <a:ext cx="4067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Transformer (2 layers)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CB4FAC-CCB7-463A-9172-2A9CD0CA56C1}"/>
              </a:ext>
            </a:extLst>
          </p:cNvPr>
          <p:cNvGrpSpPr/>
          <p:nvPr/>
        </p:nvGrpSpPr>
        <p:grpSpPr>
          <a:xfrm>
            <a:off x="486858" y="3458156"/>
            <a:ext cx="1281790" cy="646331"/>
            <a:chOff x="1689285" y="3319900"/>
            <a:chExt cx="1281790" cy="646331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8B26B0D-774E-43B3-8AA4-D304DF017D42}"/>
                </a:ext>
              </a:extLst>
            </p:cNvPr>
            <p:cNvSpPr/>
            <p:nvPr/>
          </p:nvSpPr>
          <p:spPr>
            <a:xfrm>
              <a:off x="1689285" y="3341891"/>
              <a:ext cx="1281790" cy="602348"/>
            </a:xfrm>
            <a:prstGeom prst="roundRect">
              <a:avLst/>
            </a:prstGeom>
            <a:gradFill>
              <a:gsLst>
                <a:gs pos="100000">
                  <a:srgbClr val="73FEFF"/>
                </a:gs>
                <a:gs pos="0">
                  <a:srgbClr val="FE6E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20412F3-8AC9-49C8-9EA8-3E42D6ACDDAA}"/>
                </a:ext>
              </a:extLst>
            </p:cNvPr>
            <p:cNvGrpSpPr/>
            <p:nvPr/>
          </p:nvGrpSpPr>
          <p:grpSpPr>
            <a:xfrm>
              <a:off x="1689285" y="3319900"/>
              <a:ext cx="1281790" cy="646331"/>
              <a:chOff x="366484" y="3290667"/>
              <a:chExt cx="1281790" cy="646331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77948CE-D3FD-436B-885B-2E8E54160745}"/>
                  </a:ext>
                </a:extLst>
              </p:cNvPr>
              <p:cNvSpPr/>
              <p:nvPr/>
            </p:nvSpPr>
            <p:spPr>
              <a:xfrm>
                <a:off x="366484" y="3312658"/>
                <a:ext cx="1281790" cy="602348"/>
              </a:xfrm>
              <a:prstGeom prst="roundRect">
                <a:avLst/>
              </a:prstGeom>
              <a:gradFill>
                <a:gsLst>
                  <a:gs pos="100000">
                    <a:srgbClr val="73FEFF"/>
                  </a:gs>
                  <a:gs pos="0">
                    <a:srgbClr val="FE6EFF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B09F0D7F-8F79-4FD5-A3F9-13C508916881}"/>
                  </a:ext>
                </a:extLst>
              </p:cNvPr>
              <p:cNvSpPr txBox="1"/>
              <p:nvPr/>
            </p:nvSpPr>
            <p:spPr>
              <a:xfrm>
                <a:off x="473977" y="3290667"/>
                <a:ext cx="10668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Feed- Forward</a:t>
                </a:r>
              </a:p>
            </p:txBody>
          </p: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ACB50B9-6F20-47D4-9FA8-C8BA6206DE91}"/>
                </a:ext>
              </a:extLst>
            </p:cNvPr>
            <p:cNvSpPr txBox="1"/>
            <p:nvPr/>
          </p:nvSpPr>
          <p:spPr>
            <a:xfrm>
              <a:off x="1796778" y="3319900"/>
              <a:ext cx="1066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Feed- Forward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50C5569-1C7B-42EE-8CB6-BBC51935054E}"/>
              </a:ext>
            </a:extLst>
          </p:cNvPr>
          <p:cNvGrpSpPr/>
          <p:nvPr/>
        </p:nvGrpSpPr>
        <p:grpSpPr>
          <a:xfrm>
            <a:off x="37736" y="4482778"/>
            <a:ext cx="1113707" cy="602348"/>
            <a:chOff x="-3208" y="4482778"/>
            <a:chExt cx="1113707" cy="602348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AFC5ABC-354E-4315-A69D-776C0C653AA1}"/>
                </a:ext>
              </a:extLst>
            </p:cNvPr>
            <p:cNvSpPr/>
            <p:nvPr/>
          </p:nvSpPr>
          <p:spPr>
            <a:xfrm>
              <a:off x="-3208" y="4482778"/>
              <a:ext cx="1113707" cy="602348"/>
            </a:xfrm>
            <a:prstGeom prst="roundRect">
              <a:avLst/>
            </a:prstGeom>
            <a:gradFill>
              <a:gsLst>
                <a:gs pos="100000">
                  <a:srgbClr val="73FEFF"/>
                </a:gs>
                <a:gs pos="0">
                  <a:srgbClr val="FE6E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AFCB0DA5-B2BC-4087-A1FF-FD7A8636EAFC}"/>
                </a:ext>
              </a:extLst>
            </p:cNvPr>
            <p:cNvSpPr txBox="1"/>
            <p:nvPr/>
          </p:nvSpPr>
          <p:spPr>
            <a:xfrm>
              <a:off x="20243" y="4491565"/>
              <a:ext cx="10668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Feed- Forward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90037AD-CE8D-4DAA-8FA2-7A3DC7609BF2}"/>
              </a:ext>
            </a:extLst>
          </p:cNvPr>
          <p:cNvGrpSpPr/>
          <p:nvPr/>
        </p:nvGrpSpPr>
        <p:grpSpPr>
          <a:xfrm>
            <a:off x="2344520" y="4469672"/>
            <a:ext cx="1113707" cy="602348"/>
            <a:chOff x="2356247" y="4495726"/>
            <a:chExt cx="1113707" cy="602348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38098F0-E0AC-463E-8FA7-D2772D793C2C}"/>
                </a:ext>
              </a:extLst>
            </p:cNvPr>
            <p:cNvSpPr/>
            <p:nvPr/>
          </p:nvSpPr>
          <p:spPr>
            <a:xfrm>
              <a:off x="2356247" y="4495726"/>
              <a:ext cx="1113707" cy="602348"/>
            </a:xfrm>
            <a:prstGeom prst="roundRect">
              <a:avLst/>
            </a:prstGeom>
            <a:gradFill>
              <a:gsLst>
                <a:gs pos="100000">
                  <a:srgbClr val="73FEFF"/>
                </a:gs>
                <a:gs pos="0">
                  <a:srgbClr val="FE6E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4C807A-04BE-4FFC-85A9-9B1C5B0F4FF6}"/>
                </a:ext>
              </a:extLst>
            </p:cNvPr>
            <p:cNvSpPr txBox="1"/>
            <p:nvPr/>
          </p:nvSpPr>
          <p:spPr>
            <a:xfrm>
              <a:off x="2379698" y="4504513"/>
              <a:ext cx="10668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Feed- Forward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9196C0-9AC9-4440-9AAD-4B2123C20334}"/>
              </a:ext>
            </a:extLst>
          </p:cNvPr>
          <p:cNvGrpSpPr/>
          <p:nvPr/>
        </p:nvGrpSpPr>
        <p:grpSpPr>
          <a:xfrm>
            <a:off x="5934906" y="4439369"/>
            <a:ext cx="1113707" cy="602348"/>
            <a:chOff x="5871476" y="4338878"/>
            <a:chExt cx="1113707" cy="602348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CFCCA73-7A57-46DF-9841-F40809AAB23C}"/>
                </a:ext>
              </a:extLst>
            </p:cNvPr>
            <p:cNvSpPr/>
            <p:nvPr/>
          </p:nvSpPr>
          <p:spPr>
            <a:xfrm>
              <a:off x="5871476" y="4338878"/>
              <a:ext cx="1113707" cy="602348"/>
            </a:xfrm>
            <a:prstGeom prst="roundRect">
              <a:avLst/>
            </a:prstGeom>
            <a:gradFill>
              <a:gsLst>
                <a:gs pos="100000">
                  <a:srgbClr val="73FEFF"/>
                </a:gs>
                <a:gs pos="0">
                  <a:srgbClr val="FE6E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F20739C-A708-42F0-9A4A-723CC8707274}"/>
                </a:ext>
              </a:extLst>
            </p:cNvPr>
            <p:cNvSpPr txBox="1"/>
            <p:nvPr/>
          </p:nvSpPr>
          <p:spPr>
            <a:xfrm>
              <a:off x="5894927" y="4347665"/>
              <a:ext cx="10668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Feed- Forward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793EBAB-2297-42C9-8B8B-CA1B1D5B7AA2}"/>
              </a:ext>
            </a:extLst>
          </p:cNvPr>
          <p:cNvGrpSpPr/>
          <p:nvPr/>
        </p:nvGrpSpPr>
        <p:grpSpPr>
          <a:xfrm>
            <a:off x="9781876" y="4421673"/>
            <a:ext cx="1113707" cy="602348"/>
            <a:chOff x="9239239" y="4642432"/>
            <a:chExt cx="1113707" cy="60234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3129369-2845-486D-88D1-0471C165DA1A}"/>
                </a:ext>
              </a:extLst>
            </p:cNvPr>
            <p:cNvSpPr/>
            <p:nvPr/>
          </p:nvSpPr>
          <p:spPr>
            <a:xfrm>
              <a:off x="9239239" y="4642432"/>
              <a:ext cx="1113707" cy="602348"/>
            </a:xfrm>
            <a:prstGeom prst="roundRect">
              <a:avLst/>
            </a:prstGeom>
            <a:gradFill>
              <a:gsLst>
                <a:gs pos="100000">
                  <a:srgbClr val="73FEFF"/>
                </a:gs>
                <a:gs pos="0">
                  <a:srgbClr val="FE6E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D677ACE-F944-496D-85C6-8AA4C0B6D5C4}"/>
                </a:ext>
              </a:extLst>
            </p:cNvPr>
            <p:cNvSpPr txBox="1"/>
            <p:nvPr/>
          </p:nvSpPr>
          <p:spPr>
            <a:xfrm>
              <a:off x="9262690" y="4651219"/>
              <a:ext cx="10668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Feed- Forward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95FA21-F218-4211-AF8D-936600B88BB5}"/>
              </a:ext>
            </a:extLst>
          </p:cNvPr>
          <p:cNvGrpSpPr/>
          <p:nvPr/>
        </p:nvGrpSpPr>
        <p:grpSpPr>
          <a:xfrm>
            <a:off x="6432174" y="3458156"/>
            <a:ext cx="1281790" cy="646331"/>
            <a:chOff x="6180361" y="3312276"/>
            <a:chExt cx="1281790" cy="646331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02D169B-E320-49EE-AEB1-305DFC6ED7B1}"/>
                </a:ext>
              </a:extLst>
            </p:cNvPr>
            <p:cNvSpPr/>
            <p:nvPr/>
          </p:nvSpPr>
          <p:spPr>
            <a:xfrm>
              <a:off x="6180361" y="3334267"/>
              <a:ext cx="1281790" cy="602348"/>
            </a:xfrm>
            <a:prstGeom prst="roundRect">
              <a:avLst/>
            </a:prstGeom>
            <a:gradFill>
              <a:gsLst>
                <a:gs pos="100000">
                  <a:srgbClr val="73FEFF"/>
                </a:gs>
                <a:gs pos="0">
                  <a:srgbClr val="FE6E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FD00194-B585-4F3C-8DC6-031C2D589948}"/>
                </a:ext>
              </a:extLst>
            </p:cNvPr>
            <p:cNvSpPr txBox="1"/>
            <p:nvPr/>
          </p:nvSpPr>
          <p:spPr>
            <a:xfrm>
              <a:off x="6287854" y="3312276"/>
              <a:ext cx="1066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Feed- Forward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D5FC3D1-11E3-4088-B3A6-1FEBC9E3F227}"/>
              </a:ext>
            </a:extLst>
          </p:cNvPr>
          <p:cNvGrpSpPr/>
          <p:nvPr/>
        </p:nvGrpSpPr>
        <p:grpSpPr>
          <a:xfrm>
            <a:off x="10241563" y="3458156"/>
            <a:ext cx="1281790" cy="646331"/>
            <a:chOff x="9584873" y="3619913"/>
            <a:chExt cx="1281790" cy="646331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E7E2963-AE76-497C-8F61-22D61C987DD3}"/>
                </a:ext>
              </a:extLst>
            </p:cNvPr>
            <p:cNvSpPr/>
            <p:nvPr/>
          </p:nvSpPr>
          <p:spPr>
            <a:xfrm>
              <a:off x="9584873" y="3641904"/>
              <a:ext cx="1281790" cy="602348"/>
            </a:xfrm>
            <a:prstGeom prst="roundRect">
              <a:avLst/>
            </a:prstGeom>
            <a:gradFill>
              <a:gsLst>
                <a:gs pos="100000">
                  <a:srgbClr val="73FEFF"/>
                </a:gs>
                <a:gs pos="0">
                  <a:srgbClr val="FE6E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F7FEFCF-4944-4CDD-AEC9-E401B70071B0}"/>
                </a:ext>
              </a:extLst>
            </p:cNvPr>
            <p:cNvSpPr txBox="1"/>
            <p:nvPr/>
          </p:nvSpPr>
          <p:spPr>
            <a:xfrm>
              <a:off x="9692366" y="3619913"/>
              <a:ext cx="1066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Feed- Forward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29CFB9D-5D8C-47A8-A722-8F8C09A265D2}"/>
              </a:ext>
            </a:extLst>
          </p:cNvPr>
          <p:cNvGrpSpPr/>
          <p:nvPr/>
        </p:nvGrpSpPr>
        <p:grpSpPr>
          <a:xfrm>
            <a:off x="1048734" y="4474137"/>
            <a:ext cx="1295787" cy="602348"/>
            <a:chOff x="1128769" y="4220596"/>
            <a:chExt cx="1295787" cy="602348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5ED69498-35F2-4B6F-8FF8-EB9836C45F40}"/>
                </a:ext>
              </a:extLst>
            </p:cNvPr>
            <p:cNvSpPr/>
            <p:nvPr/>
          </p:nvSpPr>
          <p:spPr>
            <a:xfrm>
              <a:off x="1219808" y="4220596"/>
              <a:ext cx="1113708" cy="602348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747C3C1-66B7-424F-B986-AC26FE1A92E8}"/>
                </a:ext>
              </a:extLst>
            </p:cNvPr>
            <p:cNvSpPr txBox="1"/>
            <p:nvPr/>
          </p:nvSpPr>
          <p:spPr>
            <a:xfrm>
              <a:off x="1128769" y="4229383"/>
              <a:ext cx="12957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Pretrained embedding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6C66468-BEA7-4308-A3CD-93DB479E720F}"/>
              </a:ext>
            </a:extLst>
          </p:cNvPr>
          <p:cNvGrpSpPr/>
          <p:nvPr/>
        </p:nvGrpSpPr>
        <p:grpSpPr>
          <a:xfrm>
            <a:off x="3365209" y="4456143"/>
            <a:ext cx="1295787" cy="602348"/>
            <a:chOff x="3647844" y="4378410"/>
            <a:chExt cx="1295787" cy="60234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B3B93145-294E-4C30-A784-CD33E0256908}"/>
                </a:ext>
              </a:extLst>
            </p:cNvPr>
            <p:cNvSpPr/>
            <p:nvPr/>
          </p:nvSpPr>
          <p:spPr>
            <a:xfrm>
              <a:off x="3738883" y="4378410"/>
              <a:ext cx="1113708" cy="602348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C2048AE-0E2E-4F3E-B7D5-D8B841815F8D}"/>
                </a:ext>
              </a:extLst>
            </p:cNvPr>
            <p:cNvSpPr txBox="1"/>
            <p:nvPr/>
          </p:nvSpPr>
          <p:spPr>
            <a:xfrm>
              <a:off x="3647844" y="4387197"/>
              <a:ext cx="12957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Pretrained embedding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DD065C6-402A-46F6-AF90-2D0351AF3B8B}"/>
              </a:ext>
            </a:extLst>
          </p:cNvPr>
          <p:cNvGrpSpPr/>
          <p:nvPr/>
        </p:nvGrpSpPr>
        <p:grpSpPr>
          <a:xfrm>
            <a:off x="6958577" y="4417377"/>
            <a:ext cx="1295787" cy="602348"/>
            <a:chOff x="7138660" y="4718550"/>
            <a:chExt cx="1295787" cy="602348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44FCA1CB-9A30-4542-873F-8A2219AD8A57}"/>
                </a:ext>
              </a:extLst>
            </p:cNvPr>
            <p:cNvSpPr/>
            <p:nvPr/>
          </p:nvSpPr>
          <p:spPr>
            <a:xfrm>
              <a:off x="7229699" y="4718550"/>
              <a:ext cx="1113708" cy="602348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69441C3-6D12-4E8B-BC12-88C9441123C4}"/>
                </a:ext>
              </a:extLst>
            </p:cNvPr>
            <p:cNvSpPr txBox="1"/>
            <p:nvPr/>
          </p:nvSpPr>
          <p:spPr>
            <a:xfrm>
              <a:off x="7138660" y="4727337"/>
              <a:ext cx="12957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Pretrained embedding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EE462D9-4C43-4A2F-89D3-37C3173FA534}"/>
              </a:ext>
            </a:extLst>
          </p:cNvPr>
          <p:cNvGrpSpPr/>
          <p:nvPr/>
        </p:nvGrpSpPr>
        <p:grpSpPr>
          <a:xfrm>
            <a:off x="10804544" y="4417377"/>
            <a:ext cx="1295787" cy="602348"/>
            <a:chOff x="10731043" y="4211584"/>
            <a:chExt cx="1295787" cy="602348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E26484F-C017-45C8-8152-DF878553E084}"/>
                </a:ext>
              </a:extLst>
            </p:cNvPr>
            <p:cNvSpPr/>
            <p:nvPr/>
          </p:nvSpPr>
          <p:spPr>
            <a:xfrm>
              <a:off x="10822082" y="4211584"/>
              <a:ext cx="1113708" cy="602348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470F54C-FB9C-44DC-8CCF-0DC89894A95D}"/>
                </a:ext>
              </a:extLst>
            </p:cNvPr>
            <p:cNvSpPr txBox="1"/>
            <p:nvPr/>
          </p:nvSpPr>
          <p:spPr>
            <a:xfrm>
              <a:off x="10731043" y="4220371"/>
              <a:ext cx="12957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Pretrained embedding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60E679A-302E-4B0F-8F80-8C5AE3DDA0CD}"/>
              </a:ext>
            </a:extLst>
          </p:cNvPr>
          <p:cNvGrpSpPr/>
          <p:nvPr/>
        </p:nvGrpSpPr>
        <p:grpSpPr>
          <a:xfrm>
            <a:off x="2416810" y="5360706"/>
            <a:ext cx="974426" cy="602348"/>
            <a:chOff x="2511106" y="5423346"/>
            <a:chExt cx="974426" cy="60234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BDC2056-EF9E-4224-ADC3-405B4A1A99D2}"/>
                </a:ext>
              </a:extLst>
            </p:cNvPr>
            <p:cNvSpPr/>
            <p:nvPr/>
          </p:nvSpPr>
          <p:spPr>
            <a:xfrm>
              <a:off x="2570147" y="5423346"/>
              <a:ext cx="856344" cy="602348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1C3B860-101B-4A86-9AA2-859F7176DAD8}"/>
                </a:ext>
              </a:extLst>
            </p:cNvPr>
            <p:cNvSpPr txBox="1"/>
            <p:nvPr/>
          </p:nvSpPr>
          <p:spPr>
            <a:xfrm>
              <a:off x="2511106" y="5432133"/>
              <a:ext cx="974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Sparse Features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24A3950-F367-4741-8511-79A1BB67E5C6}"/>
              </a:ext>
            </a:extLst>
          </p:cNvPr>
          <p:cNvGrpSpPr/>
          <p:nvPr/>
        </p:nvGrpSpPr>
        <p:grpSpPr>
          <a:xfrm>
            <a:off x="101066" y="5360706"/>
            <a:ext cx="974426" cy="602348"/>
            <a:chOff x="272425" y="5437392"/>
            <a:chExt cx="974426" cy="60234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27519B0C-7323-4379-BC0A-52F6BE2A710D}"/>
                </a:ext>
              </a:extLst>
            </p:cNvPr>
            <p:cNvSpPr/>
            <p:nvPr/>
          </p:nvSpPr>
          <p:spPr>
            <a:xfrm>
              <a:off x="331466" y="5437392"/>
              <a:ext cx="856344" cy="602348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F5E8E8A-0672-4A1F-9141-9BD07E4CC81A}"/>
                </a:ext>
              </a:extLst>
            </p:cNvPr>
            <p:cNvSpPr txBox="1"/>
            <p:nvPr/>
          </p:nvSpPr>
          <p:spPr>
            <a:xfrm>
              <a:off x="272425" y="5446179"/>
              <a:ext cx="974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Sparse Features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580FFA-EBE4-4DE6-8EA6-D60DE9B52425}"/>
              </a:ext>
            </a:extLst>
          </p:cNvPr>
          <p:cNvGrpSpPr/>
          <p:nvPr/>
        </p:nvGrpSpPr>
        <p:grpSpPr>
          <a:xfrm>
            <a:off x="6004546" y="5360706"/>
            <a:ext cx="974426" cy="602348"/>
            <a:chOff x="5428094" y="5290765"/>
            <a:chExt cx="974426" cy="60234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64610392-05CF-43EF-BFAE-9189EBE7C2FC}"/>
                </a:ext>
              </a:extLst>
            </p:cNvPr>
            <p:cNvSpPr/>
            <p:nvPr/>
          </p:nvSpPr>
          <p:spPr>
            <a:xfrm>
              <a:off x="5487135" y="5290765"/>
              <a:ext cx="856344" cy="602348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F8D6B81-5153-4E47-88E6-07BB8B1CD6FE}"/>
                </a:ext>
              </a:extLst>
            </p:cNvPr>
            <p:cNvSpPr txBox="1"/>
            <p:nvPr/>
          </p:nvSpPr>
          <p:spPr>
            <a:xfrm>
              <a:off x="5428094" y="5299552"/>
              <a:ext cx="974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Sparse Features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44C6F1C-5785-4D40-BA4A-818AEB9EFD7D}"/>
              </a:ext>
            </a:extLst>
          </p:cNvPr>
          <p:cNvGrpSpPr/>
          <p:nvPr/>
        </p:nvGrpSpPr>
        <p:grpSpPr>
          <a:xfrm>
            <a:off x="9853440" y="5360706"/>
            <a:ext cx="974426" cy="602348"/>
            <a:chOff x="9825935" y="5407914"/>
            <a:chExt cx="974426" cy="60234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902D5331-9BF3-4BF3-8DEB-4B8551F9856F}"/>
                </a:ext>
              </a:extLst>
            </p:cNvPr>
            <p:cNvSpPr/>
            <p:nvPr/>
          </p:nvSpPr>
          <p:spPr>
            <a:xfrm>
              <a:off x="9884976" y="5407914"/>
              <a:ext cx="856344" cy="602348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D248B40-CBBC-4B62-9B58-BEE299C27027}"/>
                </a:ext>
              </a:extLst>
            </p:cNvPr>
            <p:cNvSpPr txBox="1"/>
            <p:nvPr/>
          </p:nvSpPr>
          <p:spPr>
            <a:xfrm>
              <a:off x="9825935" y="5416701"/>
              <a:ext cx="97442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Sparse Features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A8694F2-4CAC-42DD-98EF-566DAF86203A}"/>
              </a:ext>
            </a:extLst>
          </p:cNvPr>
          <p:cNvGrpSpPr/>
          <p:nvPr/>
        </p:nvGrpSpPr>
        <p:grpSpPr>
          <a:xfrm>
            <a:off x="267806" y="6290918"/>
            <a:ext cx="1659676" cy="338554"/>
            <a:chOff x="24932" y="6288222"/>
            <a:chExt cx="1659676" cy="33855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5E67E4D-9CE2-45D2-9A54-A7C28B72F741}"/>
                </a:ext>
              </a:extLst>
            </p:cNvPr>
            <p:cNvSpPr/>
            <p:nvPr/>
          </p:nvSpPr>
          <p:spPr>
            <a:xfrm>
              <a:off x="24932" y="6314175"/>
              <a:ext cx="1659676" cy="286649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BD642F9-BBD6-42A5-85F7-5C401CBF3A1C}"/>
                </a:ext>
              </a:extLst>
            </p:cNvPr>
            <p:cNvSpPr txBox="1"/>
            <p:nvPr/>
          </p:nvSpPr>
          <p:spPr>
            <a:xfrm>
              <a:off x="249107" y="6288222"/>
              <a:ext cx="1211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play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77E09AA-7F44-4FE5-A281-D2E5BAAB7DC1}"/>
              </a:ext>
            </a:extLst>
          </p:cNvPr>
          <p:cNvGrpSpPr/>
          <p:nvPr/>
        </p:nvGrpSpPr>
        <p:grpSpPr>
          <a:xfrm>
            <a:off x="10079617" y="6256840"/>
            <a:ext cx="1694211" cy="338554"/>
            <a:chOff x="9717382" y="6323061"/>
            <a:chExt cx="1694211" cy="338554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6D5F303-104E-44EA-82D0-0C5BCE206C4F}"/>
                </a:ext>
              </a:extLst>
            </p:cNvPr>
            <p:cNvSpPr/>
            <p:nvPr/>
          </p:nvSpPr>
          <p:spPr>
            <a:xfrm>
              <a:off x="9717382" y="6349014"/>
              <a:ext cx="1694211" cy="286649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C928137-0EC3-42A2-AD5B-6DF428D60B0A}"/>
                </a:ext>
              </a:extLst>
            </p:cNvPr>
            <p:cNvSpPr txBox="1"/>
            <p:nvPr/>
          </p:nvSpPr>
          <p:spPr>
            <a:xfrm>
              <a:off x="9958824" y="6323061"/>
              <a:ext cx="1211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pong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63DA32F-B55A-4F43-BC4F-7CE8FB78CF0B}"/>
              </a:ext>
            </a:extLst>
          </p:cNvPr>
          <p:cNvGrpSpPr/>
          <p:nvPr/>
        </p:nvGrpSpPr>
        <p:grpSpPr>
          <a:xfrm>
            <a:off x="2502357" y="6273973"/>
            <a:ext cx="1659676" cy="338554"/>
            <a:chOff x="2111760" y="6306718"/>
            <a:chExt cx="1659676" cy="338554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AEBDEB7-660F-46D8-A02C-6A7DBEF87559}"/>
                </a:ext>
              </a:extLst>
            </p:cNvPr>
            <p:cNvSpPr/>
            <p:nvPr/>
          </p:nvSpPr>
          <p:spPr>
            <a:xfrm>
              <a:off x="2111760" y="6332671"/>
              <a:ext cx="1659676" cy="286649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05076D30-6B74-4E2C-A55C-49315D51A418}"/>
                </a:ext>
              </a:extLst>
            </p:cNvPr>
            <p:cNvSpPr txBox="1"/>
            <p:nvPr/>
          </p:nvSpPr>
          <p:spPr>
            <a:xfrm>
              <a:off x="2335935" y="6306718"/>
              <a:ext cx="12113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ping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EC6706-44E4-4DFC-A822-F0D6AC31E5EA}"/>
              </a:ext>
            </a:extLst>
          </p:cNvPr>
          <p:cNvGrpSpPr/>
          <p:nvPr/>
        </p:nvGrpSpPr>
        <p:grpSpPr>
          <a:xfrm>
            <a:off x="7832562" y="6264966"/>
            <a:ext cx="2168307" cy="338554"/>
            <a:chOff x="7647569" y="5932434"/>
            <a:chExt cx="2168307" cy="33855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C89DB55-4521-4777-BCA5-0587DF30DB31}"/>
                </a:ext>
              </a:extLst>
            </p:cNvPr>
            <p:cNvSpPr/>
            <p:nvPr/>
          </p:nvSpPr>
          <p:spPr>
            <a:xfrm>
              <a:off x="7837587" y="5957492"/>
              <a:ext cx="1788271" cy="288438"/>
            </a:xfrm>
            <a:prstGeom prst="roundRect">
              <a:avLst/>
            </a:prstGeom>
            <a:gradFill flip="none" rotWithShape="1">
              <a:gsLst>
                <a:gs pos="100000">
                  <a:schemeClr val="accent5">
                    <a:lumMod val="60000"/>
                    <a:lumOff val="40000"/>
                  </a:schemeClr>
                </a:gs>
                <a:gs pos="23000">
                  <a:schemeClr val="accent1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732383E-AA05-4904-9CE3-3A04408D2FF5}"/>
                </a:ext>
              </a:extLst>
            </p:cNvPr>
            <p:cNvSpPr txBox="1"/>
            <p:nvPr/>
          </p:nvSpPr>
          <p:spPr>
            <a:xfrm>
              <a:off x="7647569" y="5932434"/>
              <a:ext cx="21683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Intent: </a:t>
              </a:r>
              <a:r>
                <a:rPr lang="en-US" sz="1600" b="1" dirty="0" err="1">
                  <a:solidFill>
                    <a:schemeClr val="bg1"/>
                  </a:solidFill>
                </a:rPr>
                <a:t>play_game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8D7F6ED-0B52-4400-AEFF-B9923FF735FC}"/>
              </a:ext>
            </a:extLst>
          </p:cNvPr>
          <p:cNvGrpSpPr/>
          <p:nvPr/>
        </p:nvGrpSpPr>
        <p:grpSpPr>
          <a:xfrm>
            <a:off x="6315634" y="6264966"/>
            <a:ext cx="1419053" cy="338554"/>
            <a:chOff x="5997512" y="6273973"/>
            <a:chExt cx="1419053" cy="33855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CE5A998-F3A2-4D76-9D98-115ECBD786AB}"/>
                </a:ext>
              </a:extLst>
            </p:cNvPr>
            <p:cNvSpPr/>
            <p:nvPr/>
          </p:nvSpPr>
          <p:spPr>
            <a:xfrm>
              <a:off x="5997512" y="6299926"/>
              <a:ext cx="1419053" cy="286649"/>
            </a:xfrm>
            <a:prstGeom prst="roundRect">
              <a:avLst/>
            </a:prstGeom>
            <a:gradFill>
              <a:gsLst>
                <a:gs pos="74000">
                  <a:srgbClr val="841E71"/>
                </a:gs>
                <a:gs pos="0">
                  <a:srgbClr val="0070C0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FE87FBC-75A6-4FE8-9279-54A989D4F7DD}"/>
                </a:ext>
              </a:extLst>
            </p:cNvPr>
            <p:cNvSpPr txBox="1"/>
            <p:nvPr/>
          </p:nvSpPr>
          <p:spPr>
            <a:xfrm>
              <a:off x="6219825" y="6273973"/>
              <a:ext cx="9744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_CLS_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5F2FF54-FC31-4F2A-B5B0-1C38B628206D}"/>
              </a:ext>
            </a:extLst>
          </p:cNvPr>
          <p:cNvGrpSpPr/>
          <p:nvPr/>
        </p:nvGrpSpPr>
        <p:grpSpPr>
          <a:xfrm>
            <a:off x="4573898" y="6273973"/>
            <a:ext cx="1419053" cy="338554"/>
            <a:chOff x="4088423" y="6340334"/>
            <a:chExt cx="1419053" cy="33855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A9B9B947-FAC5-427D-A090-484E4DBC6BAF}"/>
                </a:ext>
              </a:extLst>
            </p:cNvPr>
            <p:cNvSpPr/>
            <p:nvPr/>
          </p:nvSpPr>
          <p:spPr>
            <a:xfrm>
              <a:off x="4088423" y="6361783"/>
              <a:ext cx="1419053" cy="295657"/>
            </a:xfrm>
            <a:prstGeom prst="roundRect">
              <a:avLst/>
            </a:prstGeom>
            <a:gradFill>
              <a:gsLst>
                <a:gs pos="100000">
                  <a:schemeClr val="accent4">
                    <a:lumMod val="40000"/>
                    <a:lumOff val="60000"/>
                  </a:schemeClr>
                </a:gs>
                <a:gs pos="37000">
                  <a:srgbClr val="FFC71E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761311A-9985-48F9-9E0F-7EA2F252C9A7}"/>
                </a:ext>
              </a:extLst>
            </p:cNvPr>
            <p:cNvSpPr txBox="1"/>
            <p:nvPr/>
          </p:nvSpPr>
          <p:spPr>
            <a:xfrm>
              <a:off x="4310736" y="6340334"/>
              <a:ext cx="9744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_MASK_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3590466-29CA-4D2B-9C33-F5BC496D662F}"/>
              </a:ext>
            </a:extLst>
          </p:cNvPr>
          <p:cNvGrpSpPr/>
          <p:nvPr/>
        </p:nvGrpSpPr>
        <p:grpSpPr>
          <a:xfrm>
            <a:off x="6431209" y="1268449"/>
            <a:ext cx="1330024" cy="602348"/>
            <a:chOff x="6445155" y="967808"/>
            <a:chExt cx="1330024" cy="60234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84DCA9-BB18-4A6D-A451-2EF2EC01BAA5}"/>
                </a:ext>
              </a:extLst>
            </p:cNvPr>
            <p:cNvSpPr/>
            <p:nvPr/>
          </p:nvSpPr>
          <p:spPr>
            <a:xfrm>
              <a:off x="6469272" y="967808"/>
              <a:ext cx="1281790" cy="602348"/>
            </a:xfrm>
            <a:prstGeom prst="roundRect">
              <a:avLst/>
            </a:prstGeom>
            <a:gradFill>
              <a:gsLst>
                <a:gs pos="65000">
                  <a:srgbClr val="A06BBF"/>
                </a:gs>
                <a:gs pos="26000">
                  <a:srgbClr val="7030A0"/>
                </a:gs>
                <a:gs pos="100000">
                  <a:srgbClr val="E8C4EE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2AE623A-83B8-46E0-A52C-0BA65B94A6FE}"/>
                </a:ext>
              </a:extLst>
            </p:cNvPr>
            <p:cNvSpPr txBox="1"/>
            <p:nvPr/>
          </p:nvSpPr>
          <p:spPr>
            <a:xfrm>
              <a:off x="6445155" y="976595"/>
              <a:ext cx="1330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Embedding Layer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9B6B068-8653-4C69-A8AD-B421F8325846}"/>
              </a:ext>
            </a:extLst>
          </p:cNvPr>
          <p:cNvGrpSpPr/>
          <p:nvPr/>
        </p:nvGrpSpPr>
        <p:grpSpPr>
          <a:xfrm>
            <a:off x="9664352" y="2029073"/>
            <a:ext cx="1330024" cy="602348"/>
            <a:chOff x="9931399" y="1892055"/>
            <a:chExt cx="1330024" cy="60234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66862A1-0575-4208-B753-FFFA8021F9FB}"/>
                </a:ext>
              </a:extLst>
            </p:cNvPr>
            <p:cNvSpPr/>
            <p:nvPr/>
          </p:nvSpPr>
          <p:spPr>
            <a:xfrm>
              <a:off x="10066640" y="1892055"/>
              <a:ext cx="1059543" cy="602348"/>
            </a:xfrm>
            <a:prstGeom prst="roundRect">
              <a:avLst/>
            </a:prstGeom>
            <a:gradFill>
              <a:gsLst>
                <a:gs pos="100000">
                  <a:schemeClr val="accent6">
                    <a:lumMod val="20000"/>
                    <a:lumOff val="80000"/>
                  </a:schemeClr>
                </a:gs>
                <a:gs pos="56000">
                  <a:srgbClr val="718A60"/>
                </a:gs>
                <a:gs pos="12000">
                  <a:schemeClr val="accent6">
                    <a:lumMod val="5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A640039-E207-4319-AD31-5603D85E4679}"/>
                </a:ext>
              </a:extLst>
            </p:cNvPr>
            <p:cNvSpPr txBox="1"/>
            <p:nvPr/>
          </p:nvSpPr>
          <p:spPr>
            <a:xfrm>
              <a:off x="9931399" y="1931619"/>
              <a:ext cx="1330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Embedding Layer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171D548-DEB7-4921-9747-CC4738C15B08}"/>
              </a:ext>
            </a:extLst>
          </p:cNvPr>
          <p:cNvGrpSpPr/>
          <p:nvPr/>
        </p:nvGrpSpPr>
        <p:grpSpPr>
          <a:xfrm>
            <a:off x="9664352" y="2635187"/>
            <a:ext cx="1330024" cy="602348"/>
            <a:chOff x="8869720" y="2646672"/>
            <a:chExt cx="1330024" cy="60234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A203D46-6A42-4F37-A0C2-A8DD5AA70FDE}"/>
                </a:ext>
              </a:extLst>
            </p:cNvPr>
            <p:cNvSpPr/>
            <p:nvPr/>
          </p:nvSpPr>
          <p:spPr>
            <a:xfrm>
              <a:off x="9004961" y="2646672"/>
              <a:ext cx="1059543" cy="602348"/>
            </a:xfrm>
            <a:prstGeom prst="roundRect">
              <a:avLst/>
            </a:prstGeom>
            <a:gradFill flip="none" rotWithShape="1">
              <a:gsLst>
                <a:gs pos="56000">
                  <a:srgbClr val="A36161"/>
                </a:gs>
                <a:gs pos="100000">
                  <a:schemeClr val="bg1"/>
                </a:gs>
                <a:gs pos="6000">
                  <a:srgbClr val="57333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57789FA-F686-401E-8E3D-AAA918060DCE}"/>
                </a:ext>
              </a:extLst>
            </p:cNvPr>
            <p:cNvSpPr txBox="1"/>
            <p:nvPr/>
          </p:nvSpPr>
          <p:spPr>
            <a:xfrm>
              <a:off x="8869720" y="2686236"/>
              <a:ext cx="13300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Embedding Layer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01FF62A-CB61-48D9-BFAE-469771804B00}"/>
              </a:ext>
            </a:extLst>
          </p:cNvPr>
          <p:cNvGrpSpPr/>
          <p:nvPr/>
        </p:nvGrpSpPr>
        <p:grpSpPr>
          <a:xfrm>
            <a:off x="8251703" y="1262335"/>
            <a:ext cx="1330024" cy="602348"/>
            <a:chOff x="7907590" y="1264294"/>
            <a:chExt cx="1330024" cy="60234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33651E7-1A52-45C7-A904-29BAB79A514C}"/>
                </a:ext>
              </a:extLst>
            </p:cNvPr>
            <p:cNvSpPr/>
            <p:nvPr/>
          </p:nvSpPr>
          <p:spPr>
            <a:xfrm>
              <a:off x="8115401" y="1264294"/>
              <a:ext cx="914402" cy="602348"/>
            </a:xfrm>
            <a:prstGeom prst="roundRect">
              <a:avLst/>
            </a:prstGeom>
            <a:gradFill flip="none" rotWithShape="1">
              <a:gsLst>
                <a:gs pos="30000">
                  <a:srgbClr val="4E1243"/>
                </a:gs>
                <a:gs pos="100000">
                  <a:srgbClr val="FF15B7"/>
                </a:gs>
                <a:gs pos="0">
                  <a:srgbClr val="2F122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4053571-37AE-4960-BB21-0A70FD94ED13}"/>
                </a:ext>
              </a:extLst>
            </p:cNvPr>
            <p:cNvSpPr txBox="1"/>
            <p:nvPr/>
          </p:nvSpPr>
          <p:spPr>
            <a:xfrm>
              <a:off x="7907590" y="1411580"/>
              <a:ext cx="1330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Similarity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600E70B-6483-4B6A-A04E-49CB1E9906A0}"/>
              </a:ext>
            </a:extLst>
          </p:cNvPr>
          <p:cNvGrpSpPr/>
          <p:nvPr/>
        </p:nvGrpSpPr>
        <p:grpSpPr>
          <a:xfrm>
            <a:off x="11017389" y="2257744"/>
            <a:ext cx="1330024" cy="602348"/>
            <a:chOff x="10902878" y="2414764"/>
            <a:chExt cx="1330024" cy="60234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A1AC6FA-6649-465B-919E-12EBB2BCCE5A}"/>
                </a:ext>
              </a:extLst>
            </p:cNvPr>
            <p:cNvSpPr/>
            <p:nvPr/>
          </p:nvSpPr>
          <p:spPr>
            <a:xfrm>
              <a:off x="11110689" y="2414764"/>
              <a:ext cx="914402" cy="602348"/>
            </a:xfrm>
            <a:prstGeom prst="roundRect">
              <a:avLst/>
            </a:prstGeom>
            <a:gradFill flip="none" rotWithShape="1">
              <a:gsLst>
                <a:gs pos="30000">
                  <a:srgbClr val="4E1243"/>
                </a:gs>
                <a:gs pos="100000">
                  <a:srgbClr val="FF15B7"/>
                </a:gs>
                <a:gs pos="0">
                  <a:srgbClr val="2F122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55C56312-A1D0-4C01-B466-BE04C880C7B1}"/>
                </a:ext>
              </a:extLst>
            </p:cNvPr>
            <p:cNvSpPr txBox="1"/>
            <p:nvPr/>
          </p:nvSpPr>
          <p:spPr>
            <a:xfrm>
              <a:off x="10902878" y="2562050"/>
              <a:ext cx="13300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Similarity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10D478C-D38C-4C5B-8402-DB795A08B397}"/>
              </a:ext>
            </a:extLst>
          </p:cNvPr>
          <p:cNvGrpSpPr/>
          <p:nvPr/>
        </p:nvGrpSpPr>
        <p:grpSpPr>
          <a:xfrm>
            <a:off x="10144645" y="1180553"/>
            <a:ext cx="764900" cy="696689"/>
            <a:chOff x="10382058" y="1114085"/>
            <a:chExt cx="764900" cy="6966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211D6D0-40AA-462E-9FD7-A444F0FBA7BD}"/>
                </a:ext>
              </a:extLst>
            </p:cNvPr>
            <p:cNvSpPr/>
            <p:nvPr/>
          </p:nvSpPr>
          <p:spPr>
            <a:xfrm>
              <a:off x="10416164" y="1114085"/>
              <a:ext cx="696689" cy="696689"/>
            </a:xfrm>
            <a:prstGeom prst="ellipse">
              <a:avLst/>
            </a:prstGeom>
            <a:gradFill flip="none" rotWithShape="1">
              <a:gsLst>
                <a:gs pos="30000">
                  <a:srgbClr val="4E1243"/>
                </a:gs>
                <a:gs pos="100000">
                  <a:srgbClr val="FF15B7"/>
                </a:gs>
                <a:gs pos="0">
                  <a:srgbClr val="2F122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5FCD5C-1727-460A-93F6-BDE52C810B02}"/>
                </a:ext>
              </a:extLst>
            </p:cNvPr>
            <p:cNvSpPr txBox="1"/>
            <p:nvPr/>
          </p:nvSpPr>
          <p:spPr>
            <a:xfrm>
              <a:off x="10382058" y="1200819"/>
              <a:ext cx="764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Intent Loss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A9C7F15-2D62-47E2-BD29-E9A14ACC8899}"/>
              </a:ext>
            </a:extLst>
          </p:cNvPr>
          <p:cNvGrpSpPr/>
          <p:nvPr/>
        </p:nvGrpSpPr>
        <p:grpSpPr>
          <a:xfrm>
            <a:off x="8913189" y="176879"/>
            <a:ext cx="764900" cy="696688"/>
            <a:chOff x="8040551" y="113365"/>
            <a:chExt cx="764900" cy="69668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D2D7D4-95FC-42AC-8253-E39034BBDDE9}"/>
                </a:ext>
              </a:extLst>
            </p:cNvPr>
            <p:cNvSpPr/>
            <p:nvPr/>
          </p:nvSpPr>
          <p:spPr>
            <a:xfrm>
              <a:off x="8074657" y="113365"/>
              <a:ext cx="696688" cy="696688"/>
            </a:xfrm>
            <a:prstGeom prst="ellipse">
              <a:avLst/>
            </a:prstGeom>
            <a:gradFill flip="none" rotWithShape="1">
              <a:gsLst>
                <a:gs pos="30000">
                  <a:srgbClr val="4E1243"/>
                </a:gs>
                <a:gs pos="100000">
                  <a:srgbClr val="FF15B7"/>
                </a:gs>
                <a:gs pos="0">
                  <a:srgbClr val="2F122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C303011-9655-4980-8C26-FA1BA93132E9}"/>
                </a:ext>
              </a:extLst>
            </p:cNvPr>
            <p:cNvSpPr txBox="1"/>
            <p:nvPr/>
          </p:nvSpPr>
          <p:spPr>
            <a:xfrm>
              <a:off x="8040551" y="200099"/>
              <a:ext cx="764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Entity Loss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2699026-BA33-4B76-8405-2C5E7057F76C}"/>
              </a:ext>
            </a:extLst>
          </p:cNvPr>
          <p:cNvGrpSpPr/>
          <p:nvPr/>
        </p:nvGrpSpPr>
        <p:grpSpPr>
          <a:xfrm>
            <a:off x="10144879" y="175677"/>
            <a:ext cx="764900" cy="696688"/>
            <a:chOff x="9622086" y="188696"/>
            <a:chExt cx="764900" cy="69668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82862F8-0555-4FDB-B475-37AFCC369E66}"/>
                </a:ext>
              </a:extLst>
            </p:cNvPr>
            <p:cNvSpPr/>
            <p:nvPr/>
          </p:nvSpPr>
          <p:spPr>
            <a:xfrm>
              <a:off x="9656192" y="188696"/>
              <a:ext cx="696688" cy="696688"/>
            </a:xfrm>
            <a:prstGeom prst="ellipse">
              <a:avLst/>
            </a:prstGeom>
            <a:gradFill flip="none" rotWithShape="1">
              <a:gsLst>
                <a:gs pos="30000">
                  <a:srgbClr val="4E1243"/>
                </a:gs>
                <a:gs pos="100000">
                  <a:srgbClr val="FF15B7"/>
                </a:gs>
                <a:gs pos="0">
                  <a:srgbClr val="2F122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45EFC60-A712-4351-98A9-CD1025C77BE9}"/>
                </a:ext>
              </a:extLst>
            </p:cNvPr>
            <p:cNvSpPr txBox="1"/>
            <p:nvPr/>
          </p:nvSpPr>
          <p:spPr>
            <a:xfrm>
              <a:off x="9622086" y="275430"/>
              <a:ext cx="764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Total Loss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E5EC46-A117-434B-A0E3-444B9FCC1418}"/>
              </a:ext>
            </a:extLst>
          </p:cNvPr>
          <p:cNvGrpSpPr/>
          <p:nvPr/>
        </p:nvGrpSpPr>
        <p:grpSpPr>
          <a:xfrm>
            <a:off x="11308272" y="175372"/>
            <a:ext cx="764900" cy="696688"/>
            <a:chOff x="10887834" y="105281"/>
            <a:chExt cx="764900" cy="69668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A32950F-CA46-493D-A683-C988CB17F501}"/>
                </a:ext>
              </a:extLst>
            </p:cNvPr>
            <p:cNvSpPr/>
            <p:nvPr/>
          </p:nvSpPr>
          <p:spPr>
            <a:xfrm>
              <a:off x="10921940" y="105281"/>
              <a:ext cx="696688" cy="696688"/>
            </a:xfrm>
            <a:prstGeom prst="ellipse">
              <a:avLst/>
            </a:prstGeom>
            <a:gradFill flip="none" rotWithShape="1">
              <a:gsLst>
                <a:gs pos="30000">
                  <a:srgbClr val="4E1243"/>
                </a:gs>
                <a:gs pos="100000">
                  <a:srgbClr val="FF15B7"/>
                </a:gs>
                <a:gs pos="0">
                  <a:srgbClr val="2F122F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58FAD91-ADDE-4B52-BBA4-5628525F46F1}"/>
                </a:ext>
              </a:extLst>
            </p:cNvPr>
            <p:cNvSpPr txBox="1"/>
            <p:nvPr/>
          </p:nvSpPr>
          <p:spPr>
            <a:xfrm>
              <a:off x="10887834" y="192015"/>
              <a:ext cx="764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Mask Loss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4A4D9F4-A8EE-4159-AD88-EC1FA96E0357}"/>
              </a:ext>
            </a:extLst>
          </p:cNvPr>
          <p:cNvGrpSpPr/>
          <p:nvPr/>
        </p:nvGrpSpPr>
        <p:grpSpPr>
          <a:xfrm>
            <a:off x="8251703" y="3458156"/>
            <a:ext cx="1330024" cy="602348"/>
            <a:chOff x="7845574" y="3352800"/>
            <a:chExt cx="1330024" cy="60234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D0C0115-24E9-43A5-B740-7116EEA4467A}"/>
                </a:ext>
              </a:extLst>
            </p:cNvPr>
            <p:cNvSpPr/>
            <p:nvPr/>
          </p:nvSpPr>
          <p:spPr>
            <a:xfrm>
              <a:off x="7977184" y="3352800"/>
              <a:ext cx="1066804" cy="602348"/>
            </a:xfrm>
            <a:prstGeom prst="roundRect">
              <a:avLst/>
            </a:prstGeom>
            <a:gradFill flip="none" rotWithShape="1">
              <a:gsLst>
                <a:gs pos="55000">
                  <a:srgbClr val="B86DC4"/>
                </a:gs>
                <a:gs pos="16000">
                  <a:srgbClr val="9B32AC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075C101-19CF-4C28-ADEC-01E9A127E261}"/>
                </a:ext>
              </a:extLst>
            </p:cNvPr>
            <p:cNvSpPr txBox="1"/>
            <p:nvPr/>
          </p:nvSpPr>
          <p:spPr>
            <a:xfrm>
              <a:off x="7845574" y="3361587"/>
              <a:ext cx="13300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F122F"/>
                  </a:solidFill>
                </a:rPr>
                <a:t>Embedding Layer</a:t>
              </a:r>
            </a:p>
          </p:txBody>
        </p:sp>
      </p:grp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A4CA0D6-09E2-4021-98DD-EB0276E6195F}"/>
              </a:ext>
            </a:extLst>
          </p:cNvPr>
          <p:cNvCxnSpPr>
            <a:stCxn id="74" idx="2"/>
          </p:cNvCxnSpPr>
          <p:nvPr/>
        </p:nvCxnSpPr>
        <p:spPr>
          <a:xfrm>
            <a:off x="939523" y="790481"/>
            <a:ext cx="0" cy="4738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6674601-A21A-48D9-8117-34A670D91379}"/>
              </a:ext>
            </a:extLst>
          </p:cNvPr>
          <p:cNvCxnSpPr>
            <a:stCxn id="55" idx="2"/>
          </p:cNvCxnSpPr>
          <p:nvPr/>
        </p:nvCxnSpPr>
        <p:spPr>
          <a:xfrm>
            <a:off x="2990503" y="790481"/>
            <a:ext cx="0" cy="4738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221CDAE-129F-49F8-9F41-8AE10E11DFDD}"/>
              </a:ext>
            </a:extLst>
          </p:cNvPr>
          <p:cNvCxnSpPr/>
          <p:nvPr/>
        </p:nvCxnSpPr>
        <p:spPr>
          <a:xfrm>
            <a:off x="5253932" y="788522"/>
            <a:ext cx="0" cy="4738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DB65F6B3-AC42-4A8E-A83B-B7896A37BAA1}"/>
              </a:ext>
            </a:extLst>
          </p:cNvPr>
          <p:cNvGrpSpPr/>
          <p:nvPr/>
        </p:nvGrpSpPr>
        <p:grpSpPr>
          <a:xfrm>
            <a:off x="2793880" y="3458156"/>
            <a:ext cx="1281790" cy="646331"/>
            <a:chOff x="1689285" y="3319900"/>
            <a:chExt cx="1281790" cy="646331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E2651AEA-763C-436D-AD0E-5D00DA40426B}"/>
                </a:ext>
              </a:extLst>
            </p:cNvPr>
            <p:cNvSpPr/>
            <p:nvPr/>
          </p:nvSpPr>
          <p:spPr>
            <a:xfrm>
              <a:off x="1689285" y="3341891"/>
              <a:ext cx="1281790" cy="602348"/>
            </a:xfrm>
            <a:prstGeom prst="roundRect">
              <a:avLst/>
            </a:prstGeom>
            <a:gradFill>
              <a:gsLst>
                <a:gs pos="100000">
                  <a:srgbClr val="73FEFF"/>
                </a:gs>
                <a:gs pos="0">
                  <a:srgbClr val="FE6EFF"/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F31E4B33-0CAC-4C1C-9A0C-2F5EDAB25497}"/>
                </a:ext>
              </a:extLst>
            </p:cNvPr>
            <p:cNvGrpSpPr/>
            <p:nvPr/>
          </p:nvGrpSpPr>
          <p:grpSpPr>
            <a:xfrm>
              <a:off x="1689285" y="3319900"/>
              <a:ext cx="1281790" cy="646331"/>
              <a:chOff x="366484" y="3290667"/>
              <a:chExt cx="1281790" cy="646331"/>
            </a:xfrm>
          </p:grpSpPr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CD260004-BBB3-41C2-BDEB-BB2876362988}"/>
                  </a:ext>
                </a:extLst>
              </p:cNvPr>
              <p:cNvSpPr/>
              <p:nvPr/>
            </p:nvSpPr>
            <p:spPr>
              <a:xfrm>
                <a:off x="366484" y="3312658"/>
                <a:ext cx="1281790" cy="602348"/>
              </a:xfrm>
              <a:prstGeom prst="roundRect">
                <a:avLst/>
              </a:prstGeom>
              <a:gradFill>
                <a:gsLst>
                  <a:gs pos="100000">
                    <a:srgbClr val="73FEFF"/>
                  </a:gs>
                  <a:gs pos="0">
                    <a:srgbClr val="FE6EFF"/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F75447F1-95B4-42EB-A1EF-F2B4FF9FC62F}"/>
                  </a:ext>
                </a:extLst>
              </p:cNvPr>
              <p:cNvSpPr txBox="1"/>
              <p:nvPr/>
            </p:nvSpPr>
            <p:spPr>
              <a:xfrm>
                <a:off x="473977" y="3290667"/>
                <a:ext cx="10668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Feed- Forward</a:t>
                </a:r>
              </a:p>
            </p:txBody>
          </p:sp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028EACC-DFA4-47CD-AACA-340BE8B437E0}"/>
                </a:ext>
              </a:extLst>
            </p:cNvPr>
            <p:cNvSpPr txBox="1"/>
            <p:nvPr/>
          </p:nvSpPr>
          <p:spPr>
            <a:xfrm>
              <a:off x="1796778" y="3319900"/>
              <a:ext cx="1066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Feed- Forward</a:t>
              </a:r>
            </a:p>
          </p:txBody>
        </p:sp>
      </p:grp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F9AF4A2-05BB-4649-8E2E-AEC7AC167EF5}"/>
              </a:ext>
            </a:extLst>
          </p:cNvPr>
          <p:cNvCxnSpPr>
            <a:stCxn id="100" idx="0"/>
          </p:cNvCxnSpPr>
          <p:nvPr/>
        </p:nvCxnSpPr>
        <p:spPr>
          <a:xfrm flipV="1">
            <a:off x="5283424" y="2936361"/>
            <a:ext cx="0" cy="333761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A96861E7-9C50-426F-BDEC-A66DB7EC9834}"/>
              </a:ext>
            </a:extLst>
          </p:cNvPr>
          <p:cNvCxnSpPr>
            <a:cxnSpLocks/>
            <a:stCxn id="97" idx="0"/>
            <a:endCxn id="88" idx="2"/>
          </p:cNvCxnSpPr>
          <p:nvPr/>
        </p:nvCxnSpPr>
        <p:spPr>
          <a:xfrm flipV="1">
            <a:off x="3332196" y="5049705"/>
            <a:ext cx="680907" cy="122426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F661B79-ED3C-4E1D-B10A-161EA70B86E9}"/>
              </a:ext>
            </a:extLst>
          </p:cNvPr>
          <p:cNvCxnSpPr>
            <a:stCxn id="97" idx="0"/>
            <a:endCxn id="91" idx="2"/>
          </p:cNvCxnSpPr>
          <p:nvPr/>
        </p:nvCxnSpPr>
        <p:spPr>
          <a:xfrm flipH="1" flipV="1">
            <a:off x="2904023" y="5954268"/>
            <a:ext cx="428173" cy="31970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85F76EB-1AF0-4FCE-8740-CBF0AE7C5ED2}"/>
              </a:ext>
            </a:extLst>
          </p:cNvPr>
          <p:cNvCxnSpPr>
            <a:stCxn id="95" idx="0"/>
            <a:endCxn id="87" idx="2"/>
          </p:cNvCxnSpPr>
          <p:nvPr/>
        </p:nvCxnSpPr>
        <p:spPr>
          <a:xfrm flipV="1">
            <a:off x="1097645" y="5067699"/>
            <a:ext cx="598983" cy="122321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D6B9D80-04BC-4B86-ABE0-E2CA3E32AD0E}"/>
              </a:ext>
            </a:extLst>
          </p:cNvPr>
          <p:cNvCxnSpPr>
            <a:stCxn id="95" idx="0"/>
            <a:endCxn id="92" idx="2"/>
          </p:cNvCxnSpPr>
          <p:nvPr/>
        </p:nvCxnSpPr>
        <p:spPr>
          <a:xfrm flipH="1" flipV="1">
            <a:off x="588279" y="5954268"/>
            <a:ext cx="509366" cy="33665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43918D1-A86A-484D-A57A-539828DAC62C}"/>
              </a:ext>
            </a:extLst>
          </p:cNvPr>
          <p:cNvCxnSpPr>
            <a:cxnSpLocks/>
          </p:cNvCxnSpPr>
          <p:nvPr/>
        </p:nvCxnSpPr>
        <p:spPr>
          <a:xfrm flipV="1">
            <a:off x="588279" y="5071478"/>
            <a:ext cx="6311" cy="28436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8C74F8E-1CDB-4429-9094-60D61F65B811}"/>
              </a:ext>
            </a:extLst>
          </p:cNvPr>
          <p:cNvCxnSpPr>
            <a:stCxn id="38" idx="0"/>
            <a:endCxn id="80" idx="2"/>
          </p:cNvCxnSpPr>
          <p:nvPr/>
        </p:nvCxnSpPr>
        <p:spPr>
          <a:xfrm flipV="1">
            <a:off x="594590" y="4104487"/>
            <a:ext cx="533163" cy="37829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ED94D7C-659F-41B9-956B-8CD65A15CDC8}"/>
              </a:ext>
            </a:extLst>
          </p:cNvPr>
          <p:cNvCxnSpPr>
            <a:stCxn id="87" idx="0"/>
            <a:endCxn id="80" idx="2"/>
          </p:cNvCxnSpPr>
          <p:nvPr/>
        </p:nvCxnSpPr>
        <p:spPr>
          <a:xfrm flipH="1" flipV="1">
            <a:off x="1127753" y="4104487"/>
            <a:ext cx="568875" cy="37843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87CAB28-69E8-4DAE-9247-8C378EED97A3}"/>
              </a:ext>
            </a:extLst>
          </p:cNvPr>
          <p:cNvCxnSpPr>
            <a:stCxn id="91" idx="0"/>
            <a:endCxn id="82" idx="2"/>
          </p:cNvCxnSpPr>
          <p:nvPr/>
        </p:nvCxnSpPr>
        <p:spPr>
          <a:xfrm flipH="1" flipV="1">
            <a:off x="2901373" y="5063234"/>
            <a:ext cx="2650" cy="30625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BED73ECE-ADD3-4314-BB1E-1E611E50498A}"/>
              </a:ext>
            </a:extLst>
          </p:cNvPr>
          <p:cNvCxnSpPr>
            <a:stCxn id="82" idx="0"/>
            <a:endCxn id="122" idx="2"/>
          </p:cNvCxnSpPr>
          <p:nvPr/>
        </p:nvCxnSpPr>
        <p:spPr>
          <a:xfrm flipV="1">
            <a:off x="2901373" y="4104487"/>
            <a:ext cx="533402" cy="3739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BEA6A26C-C8C9-4ACE-B353-5186227720AF}"/>
              </a:ext>
            </a:extLst>
          </p:cNvPr>
          <p:cNvCxnSpPr>
            <a:stCxn id="88" idx="0"/>
            <a:endCxn id="122" idx="2"/>
          </p:cNvCxnSpPr>
          <p:nvPr/>
        </p:nvCxnSpPr>
        <p:spPr>
          <a:xfrm flipH="1" flipV="1">
            <a:off x="3434775" y="4104487"/>
            <a:ext cx="578328" cy="36044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073AF994-3442-49BF-A297-50BBAA6860E4}"/>
              </a:ext>
            </a:extLst>
          </p:cNvPr>
          <p:cNvCxnSpPr>
            <a:cxnSpLocks/>
          </p:cNvCxnSpPr>
          <p:nvPr/>
        </p:nvCxnSpPr>
        <p:spPr>
          <a:xfrm flipV="1">
            <a:off x="1149270" y="2936361"/>
            <a:ext cx="0" cy="5284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B3DF88B7-7CA0-426C-85C3-67CC0C8EBFA1}"/>
              </a:ext>
            </a:extLst>
          </p:cNvPr>
          <p:cNvCxnSpPr>
            <a:cxnSpLocks/>
          </p:cNvCxnSpPr>
          <p:nvPr/>
        </p:nvCxnSpPr>
        <p:spPr>
          <a:xfrm flipV="1">
            <a:off x="3456248" y="2936361"/>
            <a:ext cx="0" cy="5284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9D2F64B-E36D-4159-94A0-BC972ED27EDE}"/>
              </a:ext>
            </a:extLst>
          </p:cNvPr>
          <p:cNvCxnSpPr>
            <a:stCxn id="99" idx="0"/>
            <a:endCxn id="93" idx="2"/>
          </p:cNvCxnSpPr>
          <p:nvPr/>
        </p:nvCxnSpPr>
        <p:spPr>
          <a:xfrm flipH="1" flipV="1">
            <a:off x="6491759" y="5954268"/>
            <a:ext cx="533401" cy="31069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71ED02A5-F0B0-4B4F-B3E5-D1199EAEC8CE}"/>
              </a:ext>
            </a:extLst>
          </p:cNvPr>
          <p:cNvCxnSpPr>
            <a:stCxn id="99" idx="0"/>
            <a:endCxn id="89" idx="2"/>
          </p:cNvCxnSpPr>
          <p:nvPr/>
        </p:nvCxnSpPr>
        <p:spPr>
          <a:xfrm flipV="1">
            <a:off x="7025160" y="5010939"/>
            <a:ext cx="581311" cy="125402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F163F01-A113-4725-8E5F-5FBE36916912}"/>
              </a:ext>
            </a:extLst>
          </p:cNvPr>
          <p:cNvCxnSpPr>
            <a:cxnSpLocks/>
          </p:cNvCxnSpPr>
          <p:nvPr/>
        </p:nvCxnSpPr>
        <p:spPr>
          <a:xfrm flipV="1">
            <a:off x="6491759" y="5019283"/>
            <a:ext cx="0" cy="33656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F03C5063-1BC6-4C42-9BFE-586002833AE2}"/>
              </a:ext>
            </a:extLst>
          </p:cNvPr>
          <p:cNvCxnSpPr>
            <a:stCxn id="32" idx="0"/>
            <a:endCxn id="85" idx="2"/>
          </p:cNvCxnSpPr>
          <p:nvPr/>
        </p:nvCxnSpPr>
        <p:spPr>
          <a:xfrm flipV="1">
            <a:off x="6491760" y="4104487"/>
            <a:ext cx="581309" cy="33488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994DE87C-0416-4541-B83A-5DBF7C4EB33C}"/>
              </a:ext>
            </a:extLst>
          </p:cNvPr>
          <p:cNvCxnSpPr>
            <a:stCxn id="89" idx="0"/>
            <a:endCxn id="85" idx="2"/>
          </p:cNvCxnSpPr>
          <p:nvPr/>
        </p:nvCxnSpPr>
        <p:spPr>
          <a:xfrm flipH="1" flipV="1">
            <a:off x="7073069" y="4104487"/>
            <a:ext cx="533402" cy="3216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DF9A064-9D12-4D16-845D-4DC9F3B3C653}"/>
              </a:ext>
            </a:extLst>
          </p:cNvPr>
          <p:cNvCxnSpPr>
            <a:cxnSpLocks/>
          </p:cNvCxnSpPr>
          <p:nvPr/>
        </p:nvCxnSpPr>
        <p:spPr>
          <a:xfrm flipV="1">
            <a:off x="7055820" y="2939377"/>
            <a:ext cx="0" cy="52840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D252D7AE-2CB0-4E64-A34D-89DD3739D463}"/>
              </a:ext>
            </a:extLst>
          </p:cNvPr>
          <p:cNvCxnSpPr>
            <a:stCxn id="98" idx="0"/>
          </p:cNvCxnSpPr>
          <p:nvPr/>
        </p:nvCxnSpPr>
        <p:spPr>
          <a:xfrm flipH="1" flipV="1">
            <a:off x="8913189" y="4104487"/>
            <a:ext cx="3527" cy="21604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B56DD12B-DAC8-49FC-AE40-86B07F33982C}"/>
              </a:ext>
            </a:extLst>
          </p:cNvPr>
          <p:cNvCxnSpPr>
            <a:cxnSpLocks/>
          </p:cNvCxnSpPr>
          <p:nvPr/>
        </p:nvCxnSpPr>
        <p:spPr>
          <a:xfrm flipH="1" flipV="1">
            <a:off x="8913189" y="1873026"/>
            <a:ext cx="3526" cy="158026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D8246226-340A-4E67-A890-E14A918433E2}"/>
              </a:ext>
            </a:extLst>
          </p:cNvPr>
          <p:cNvCxnSpPr>
            <a:cxnSpLocks/>
          </p:cNvCxnSpPr>
          <p:nvPr/>
        </p:nvCxnSpPr>
        <p:spPr>
          <a:xfrm flipV="1">
            <a:off x="939523" y="1877242"/>
            <a:ext cx="0" cy="4502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8C2850A1-A59A-443E-BE10-28FCC446EE6D}"/>
              </a:ext>
            </a:extLst>
          </p:cNvPr>
          <p:cNvCxnSpPr>
            <a:cxnSpLocks/>
          </p:cNvCxnSpPr>
          <p:nvPr/>
        </p:nvCxnSpPr>
        <p:spPr>
          <a:xfrm flipV="1">
            <a:off x="2976855" y="1875659"/>
            <a:ext cx="0" cy="4502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1B5E6891-37CE-40E9-AB08-D7A42076B56F}"/>
              </a:ext>
            </a:extLst>
          </p:cNvPr>
          <p:cNvCxnSpPr>
            <a:cxnSpLocks/>
          </p:cNvCxnSpPr>
          <p:nvPr/>
        </p:nvCxnSpPr>
        <p:spPr>
          <a:xfrm flipV="1">
            <a:off x="5268678" y="1870797"/>
            <a:ext cx="0" cy="4502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640462F3-2ABD-468F-8865-B41C102033BF}"/>
              </a:ext>
            </a:extLst>
          </p:cNvPr>
          <p:cNvCxnSpPr/>
          <p:nvPr/>
        </p:nvCxnSpPr>
        <p:spPr>
          <a:xfrm>
            <a:off x="5268678" y="2197878"/>
            <a:ext cx="4530915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87A41BA9-1FD3-4110-9CEF-25F9FA7BFFB4}"/>
              </a:ext>
            </a:extLst>
          </p:cNvPr>
          <p:cNvCxnSpPr>
            <a:stCxn id="10" idx="3"/>
            <a:endCxn id="107" idx="1"/>
          </p:cNvCxnSpPr>
          <p:nvPr/>
        </p:nvCxnSpPr>
        <p:spPr>
          <a:xfrm flipV="1">
            <a:off x="6152882" y="525223"/>
            <a:ext cx="2760307" cy="1050845"/>
          </a:xfrm>
          <a:prstGeom prst="bentConnector3">
            <a:avLst>
              <a:gd name="adj1" fmla="val 8468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0A9F217D-9ACC-46AC-8B3E-B56107D0945D}"/>
              </a:ext>
            </a:extLst>
          </p:cNvPr>
          <p:cNvCxnSpPr>
            <a:cxnSpLocks/>
          </p:cNvCxnSpPr>
          <p:nvPr/>
        </p:nvCxnSpPr>
        <p:spPr>
          <a:xfrm flipV="1">
            <a:off x="7072996" y="1877242"/>
            <a:ext cx="0" cy="4437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8D139830-38AB-40AA-BB5F-82163B7E48D3}"/>
              </a:ext>
            </a:extLst>
          </p:cNvPr>
          <p:cNvCxnSpPr>
            <a:stCxn id="96" idx="0"/>
            <a:endCxn id="94" idx="2"/>
          </p:cNvCxnSpPr>
          <p:nvPr/>
        </p:nvCxnSpPr>
        <p:spPr>
          <a:xfrm flipH="1" flipV="1">
            <a:off x="10340653" y="5954268"/>
            <a:ext cx="586070" cy="30257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AD1F7CE6-3162-4561-85FA-3A9FBC010C7C}"/>
              </a:ext>
            </a:extLst>
          </p:cNvPr>
          <p:cNvCxnSpPr>
            <a:stCxn id="96" idx="0"/>
            <a:endCxn id="90" idx="2"/>
          </p:cNvCxnSpPr>
          <p:nvPr/>
        </p:nvCxnSpPr>
        <p:spPr>
          <a:xfrm flipV="1">
            <a:off x="10926723" y="5010939"/>
            <a:ext cx="525715" cy="12459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A7F84AC8-31E7-43EA-96E2-37B7393921E7}"/>
              </a:ext>
            </a:extLst>
          </p:cNvPr>
          <p:cNvCxnSpPr>
            <a:stCxn id="94" idx="0"/>
            <a:endCxn id="84" idx="2"/>
          </p:cNvCxnSpPr>
          <p:nvPr/>
        </p:nvCxnSpPr>
        <p:spPr>
          <a:xfrm flipH="1" flipV="1">
            <a:off x="10338729" y="5015235"/>
            <a:ext cx="1924" cy="35425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F12E750-8926-4FF5-A8B8-05558C0359BE}"/>
              </a:ext>
            </a:extLst>
          </p:cNvPr>
          <p:cNvCxnSpPr>
            <a:stCxn id="84" idx="0"/>
            <a:endCxn id="86" idx="2"/>
          </p:cNvCxnSpPr>
          <p:nvPr/>
        </p:nvCxnSpPr>
        <p:spPr>
          <a:xfrm flipV="1">
            <a:off x="10338729" y="4104487"/>
            <a:ext cx="543729" cy="32597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E94BACC-B540-48EA-B6AB-831111F17AF9}"/>
              </a:ext>
            </a:extLst>
          </p:cNvPr>
          <p:cNvCxnSpPr>
            <a:stCxn id="90" idx="0"/>
            <a:endCxn id="86" idx="2"/>
          </p:cNvCxnSpPr>
          <p:nvPr/>
        </p:nvCxnSpPr>
        <p:spPr>
          <a:xfrm flipH="1" flipV="1">
            <a:off x="10882458" y="4104487"/>
            <a:ext cx="569980" cy="3216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ABD1730E-D2D6-4177-AF7C-C1B49A107102}"/>
              </a:ext>
            </a:extLst>
          </p:cNvPr>
          <p:cNvCxnSpPr>
            <a:cxnSpLocks/>
          </p:cNvCxnSpPr>
          <p:nvPr/>
        </p:nvCxnSpPr>
        <p:spPr>
          <a:xfrm rot="10800000">
            <a:off x="9987221" y="3237535"/>
            <a:ext cx="240694" cy="543786"/>
          </a:xfrm>
          <a:prstGeom prst="bentConnector2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D9E287E0-E599-4BB5-BA9F-D90F50BBBED6}"/>
              </a:ext>
            </a:extLst>
          </p:cNvPr>
          <p:cNvCxnSpPr/>
          <p:nvPr/>
        </p:nvCxnSpPr>
        <p:spPr>
          <a:xfrm>
            <a:off x="10859136" y="2320997"/>
            <a:ext cx="330444" cy="23792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A82AE29-81CC-4037-A55F-D2DA0D1118B5}"/>
              </a:ext>
            </a:extLst>
          </p:cNvPr>
          <p:cNvCxnSpPr/>
          <p:nvPr/>
        </p:nvCxnSpPr>
        <p:spPr>
          <a:xfrm flipV="1">
            <a:off x="10859136" y="2578151"/>
            <a:ext cx="343051" cy="3552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B7671A22-54F3-4113-98D7-6079119EE567}"/>
              </a:ext>
            </a:extLst>
          </p:cNvPr>
          <p:cNvCxnSpPr>
            <a:stCxn id="101" idx="3"/>
          </p:cNvCxnSpPr>
          <p:nvPr/>
        </p:nvCxnSpPr>
        <p:spPr>
          <a:xfrm>
            <a:off x="7761233" y="1569624"/>
            <a:ext cx="622080" cy="644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12529818-B573-43D2-AF86-EAA4D5DE1825}"/>
              </a:ext>
            </a:extLst>
          </p:cNvPr>
          <p:cNvCxnSpPr/>
          <p:nvPr/>
        </p:nvCxnSpPr>
        <p:spPr>
          <a:xfrm>
            <a:off x="9362715" y="1567643"/>
            <a:ext cx="771566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8395B9E5-0597-42FB-B6A1-530D3CB32BDC}"/>
              </a:ext>
            </a:extLst>
          </p:cNvPr>
          <p:cNvCxnSpPr>
            <a:stCxn id="13" idx="0"/>
            <a:endCxn id="8" idx="4"/>
          </p:cNvCxnSpPr>
          <p:nvPr/>
        </p:nvCxnSpPr>
        <p:spPr>
          <a:xfrm flipV="1">
            <a:off x="10527096" y="872365"/>
            <a:ext cx="233" cy="30818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4D9090F-A834-4061-9316-79CB52475302}"/>
              </a:ext>
            </a:extLst>
          </p:cNvPr>
          <p:cNvCxnSpPr>
            <a:cxnSpLocks/>
            <a:stCxn id="107" idx="3"/>
            <a:endCxn id="108" idx="1"/>
          </p:cNvCxnSpPr>
          <p:nvPr/>
        </p:nvCxnSpPr>
        <p:spPr>
          <a:xfrm flipV="1">
            <a:off x="9678089" y="524021"/>
            <a:ext cx="466790" cy="1202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E0117F61-B678-457A-BAC5-B1D661E8744B}"/>
              </a:ext>
            </a:extLst>
          </p:cNvPr>
          <p:cNvCxnSpPr>
            <a:stCxn id="109" idx="1"/>
            <a:endCxn id="108" idx="3"/>
          </p:cNvCxnSpPr>
          <p:nvPr/>
        </p:nvCxnSpPr>
        <p:spPr>
          <a:xfrm flipH="1">
            <a:off x="10909779" y="523716"/>
            <a:ext cx="398493" cy="30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3186BCA8-7985-46A6-8C2A-611D33D7BC1D}"/>
              </a:ext>
            </a:extLst>
          </p:cNvPr>
          <p:cNvCxnSpPr>
            <a:cxnSpLocks/>
          </p:cNvCxnSpPr>
          <p:nvPr/>
        </p:nvCxnSpPr>
        <p:spPr>
          <a:xfrm flipV="1">
            <a:off x="11682401" y="880812"/>
            <a:ext cx="0" cy="1363284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How chatbot works?">
            <a:extLst>
              <a:ext uri="{FF2B5EF4-FFF2-40B4-BE49-F238E27FC236}">
                <a16:creationId xmlns:a16="http://schemas.microsoft.com/office/drawing/2014/main" id="{47FDFF8F-EDB5-446B-BE7C-024E38DB43C8}"/>
              </a:ext>
            </a:extLst>
          </p:cNvPr>
          <p:cNvSpPr txBox="1"/>
          <p:nvPr/>
        </p:nvSpPr>
        <p:spPr>
          <a:xfrm>
            <a:off x="-353988" y="-1255441"/>
            <a:ext cx="12717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CHATBOT ON FACEBOOK MESSENGER</a:t>
            </a:r>
          </a:p>
        </p:txBody>
      </p:sp>
      <p:sp>
        <p:nvSpPr>
          <p:cNvPr id="219" name="How chatbot works?">
            <a:extLst>
              <a:ext uri="{FF2B5EF4-FFF2-40B4-BE49-F238E27FC236}">
                <a16:creationId xmlns:a16="http://schemas.microsoft.com/office/drawing/2014/main" id="{221BB565-E14B-4126-8399-700DFF9D347D}"/>
              </a:ext>
            </a:extLst>
          </p:cNvPr>
          <p:cNvSpPr txBox="1"/>
          <p:nvPr/>
        </p:nvSpPr>
        <p:spPr>
          <a:xfrm>
            <a:off x="-10651402" y="62051"/>
            <a:ext cx="968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RASA </a:t>
            </a:r>
            <a:r>
              <a:rPr lang="en-US" sz="5400" b="1" dirty="0" err="1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NLU</a:t>
            </a:r>
            <a:endParaRPr lang="en-US" sz="5400" b="1" dirty="0">
              <a:gradFill>
                <a:gsLst>
                  <a:gs pos="99000">
                    <a:srgbClr val="00B0F0"/>
                  </a:gs>
                  <a:gs pos="0">
                    <a:srgbClr val="FE6EFF"/>
                  </a:gs>
                </a:gsLst>
                <a:lin ang="0" scaled="1"/>
              </a:gra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0" name="Rectangle: Rounded Corners 219">
            <a:extLst>
              <a:ext uri="{FF2B5EF4-FFF2-40B4-BE49-F238E27FC236}">
                <a16:creationId xmlns:a16="http://schemas.microsoft.com/office/drawing/2014/main" id="{A1E07405-AB72-4320-81EF-C4A8DA10EB55}"/>
              </a:ext>
            </a:extLst>
          </p:cNvPr>
          <p:cNvSpPr/>
          <p:nvPr/>
        </p:nvSpPr>
        <p:spPr>
          <a:xfrm rot="10434859">
            <a:off x="-3061956" y="-2757939"/>
            <a:ext cx="1659676" cy="1418519"/>
          </a:xfrm>
          <a:prstGeom prst="roundRect">
            <a:avLst>
              <a:gd name="adj" fmla="val 449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292100">
              <a:srgbClr val="D30093">
                <a:alpha val="2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1" name="Picture 220" descr="Icon&#10;&#10;Description automatically generated">
            <a:extLst>
              <a:ext uri="{FF2B5EF4-FFF2-40B4-BE49-F238E27FC236}">
                <a16:creationId xmlns:a16="http://schemas.microsoft.com/office/drawing/2014/main" id="{888B6FC1-142C-46CD-88FC-6D0AD5BA6F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78" y="-2230755"/>
            <a:ext cx="1211327" cy="1211327"/>
          </a:xfrm>
          <a:prstGeom prst="rect">
            <a:avLst/>
          </a:prstGeom>
        </p:spPr>
      </p:pic>
      <p:pic>
        <p:nvPicPr>
          <p:cNvPr id="222" name="Picture 221" descr="Icon&#10;&#10;Description automatically generated">
            <a:extLst>
              <a:ext uri="{FF2B5EF4-FFF2-40B4-BE49-F238E27FC236}">
                <a16:creationId xmlns:a16="http://schemas.microsoft.com/office/drawing/2014/main" id="{0537AD46-01CC-4C6C-8F55-F38B6500D44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23" y="7496130"/>
            <a:ext cx="3022601" cy="3022601"/>
          </a:xfrm>
          <a:prstGeom prst="rect">
            <a:avLst/>
          </a:prstGeom>
        </p:spPr>
      </p:pic>
      <p:pic>
        <p:nvPicPr>
          <p:cNvPr id="223" name="Picture 222" descr="Icon&#10;&#10;Description automatically generated">
            <a:extLst>
              <a:ext uri="{FF2B5EF4-FFF2-40B4-BE49-F238E27FC236}">
                <a16:creationId xmlns:a16="http://schemas.microsoft.com/office/drawing/2014/main" id="{E4AD5918-2CB6-41CC-8F36-BE39E5A341E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01647" y="1278625"/>
            <a:ext cx="3341378" cy="3341378"/>
          </a:xfrm>
          <a:prstGeom prst="rect">
            <a:avLst/>
          </a:prstGeom>
        </p:spPr>
      </p:pic>
      <p:pic>
        <p:nvPicPr>
          <p:cNvPr id="170" name="Picture 169" descr="A picture containing shape&#10;&#10;Description automatically generated">
            <a:extLst>
              <a:ext uri="{FF2B5EF4-FFF2-40B4-BE49-F238E27FC236}">
                <a16:creationId xmlns:a16="http://schemas.microsoft.com/office/drawing/2014/main" id="{81BA7735-C551-4768-891E-97AAB678C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488363" y="-2901274"/>
            <a:ext cx="2170110" cy="1987177"/>
          </a:xfrm>
          <a:prstGeom prst="rect">
            <a:avLst/>
          </a:prstGeom>
        </p:spPr>
      </p:pic>
      <p:pic>
        <p:nvPicPr>
          <p:cNvPr id="173" name="Picture 172" descr="A picture containing shape&#10;&#10;Description automatically generated">
            <a:extLst>
              <a:ext uri="{FF2B5EF4-FFF2-40B4-BE49-F238E27FC236}">
                <a16:creationId xmlns:a16="http://schemas.microsoft.com/office/drawing/2014/main" id="{D542F16B-C2D8-4F7F-B4F9-2E0621232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1017" y="-2744211"/>
            <a:ext cx="2563326" cy="2347247"/>
          </a:xfrm>
          <a:prstGeom prst="rect">
            <a:avLst/>
          </a:prstGeom>
        </p:spPr>
      </p:pic>
      <p:pic>
        <p:nvPicPr>
          <p:cNvPr id="176" name="Picture 175" descr="A picture containing shape&#10;&#10;Description automatically generated">
            <a:extLst>
              <a:ext uri="{FF2B5EF4-FFF2-40B4-BE49-F238E27FC236}">
                <a16:creationId xmlns:a16="http://schemas.microsoft.com/office/drawing/2014/main" id="{60A72627-572A-4FC4-B617-F0FE0B4CEA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435" y="-7719862"/>
            <a:ext cx="5159118" cy="4724223"/>
          </a:xfrm>
          <a:prstGeom prst="rect">
            <a:avLst/>
          </a:prstGeom>
        </p:spPr>
      </p:pic>
      <p:pic>
        <p:nvPicPr>
          <p:cNvPr id="177" name="Picture 176" descr="A picture containing shape&#10;&#10;Description automatically generated">
            <a:extLst>
              <a:ext uri="{FF2B5EF4-FFF2-40B4-BE49-F238E27FC236}">
                <a16:creationId xmlns:a16="http://schemas.microsoft.com/office/drawing/2014/main" id="{D56F4611-4469-4F87-BC9C-90EAB3C65C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192000" y="-2240237"/>
            <a:ext cx="4102189" cy="3756389"/>
          </a:xfrm>
          <a:prstGeom prst="rect">
            <a:avLst/>
          </a:prstGeom>
        </p:spPr>
      </p:pic>
      <p:pic>
        <p:nvPicPr>
          <p:cNvPr id="178" name="Picture 177" descr="A picture containing shape&#10;&#10;Description automatically generated">
            <a:extLst>
              <a:ext uri="{FF2B5EF4-FFF2-40B4-BE49-F238E27FC236}">
                <a16:creationId xmlns:a16="http://schemas.microsoft.com/office/drawing/2014/main" id="{D2BFCC71-C7A1-4885-A91F-57A59CF724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322" y="-416014"/>
            <a:ext cx="4102189" cy="3756389"/>
          </a:xfrm>
          <a:prstGeom prst="rect">
            <a:avLst/>
          </a:prstGeom>
        </p:spPr>
      </p:pic>
      <p:pic>
        <p:nvPicPr>
          <p:cNvPr id="179" name="Picture 178" descr="A picture containing shape&#10;&#10;Description automatically generated">
            <a:extLst>
              <a:ext uri="{FF2B5EF4-FFF2-40B4-BE49-F238E27FC236}">
                <a16:creationId xmlns:a16="http://schemas.microsoft.com/office/drawing/2014/main" id="{5A75279B-5E5E-44C4-B1A4-4B65AD80D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138498" y="-4919969"/>
            <a:ext cx="4102189" cy="37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76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9000">
              <a:srgbClr val="470074"/>
            </a:gs>
            <a:gs pos="100000">
              <a:srgbClr val="140069"/>
            </a:gs>
            <a:gs pos="0">
              <a:srgbClr val="920065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C224BFD-03C9-4FFA-B2B6-627B5147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13" y="1791927"/>
            <a:ext cx="1794969" cy="1794969"/>
          </a:xfrm>
          <a:prstGeom prst="rect">
            <a:avLst/>
          </a:prstGeom>
        </p:spPr>
      </p:pic>
      <p:sp>
        <p:nvSpPr>
          <p:cNvPr id="4" name="How chatbot works?">
            <a:extLst>
              <a:ext uri="{FF2B5EF4-FFF2-40B4-BE49-F238E27FC236}">
                <a16:creationId xmlns:a16="http://schemas.microsoft.com/office/drawing/2014/main" id="{9A8285B4-DF4D-444C-8CA7-18C74B4B4D19}"/>
              </a:ext>
            </a:extLst>
          </p:cNvPr>
          <p:cNvSpPr txBox="1"/>
          <p:nvPr/>
        </p:nvSpPr>
        <p:spPr>
          <a:xfrm>
            <a:off x="-217713" y="2135681"/>
            <a:ext cx="46590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CHATBOT ON FACEBOOK MESSENGER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CE35BB6-EA2F-40EA-B185-D9F4DF02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60" y="5237877"/>
            <a:ext cx="2402111" cy="2402111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FB39819-41A7-47E2-BE54-C49A93303C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64" y="406399"/>
            <a:ext cx="846730" cy="84673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A2AD07E-F333-4A1F-9E2A-2C8B1B0AF937}"/>
              </a:ext>
            </a:extLst>
          </p:cNvPr>
          <p:cNvSpPr/>
          <p:nvPr/>
        </p:nvSpPr>
        <p:spPr>
          <a:xfrm>
            <a:off x="4330059" y="149831"/>
            <a:ext cx="7671755" cy="6557022"/>
          </a:xfrm>
          <a:prstGeom prst="roundRect">
            <a:avLst>
              <a:gd name="adj" fmla="val 449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292100">
              <a:srgbClr val="D30093">
                <a:alpha val="2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Engineering drawing&#10;&#10;Description automatically generated">
            <a:extLst>
              <a:ext uri="{FF2B5EF4-FFF2-40B4-BE49-F238E27FC236}">
                <a16:creationId xmlns:a16="http://schemas.microsoft.com/office/drawing/2014/main" id="{76288A10-2A37-432F-8DB1-C4C658CBCD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467853" y="7874217"/>
            <a:ext cx="1870874" cy="1264724"/>
          </a:xfrm>
          <a:prstGeom prst="rect">
            <a:avLst/>
          </a:prstGeom>
        </p:spPr>
      </p:pic>
      <p:pic>
        <p:nvPicPr>
          <p:cNvPr id="19" name="Picture 18" descr="A picture containing text, iPod, electronics&#10;&#10;Description automatically generated">
            <a:extLst>
              <a:ext uri="{FF2B5EF4-FFF2-40B4-BE49-F238E27FC236}">
                <a16:creationId xmlns:a16="http://schemas.microsoft.com/office/drawing/2014/main" id="{774B103D-4A14-4FCE-8AC7-F89172946F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3" y="7494024"/>
            <a:ext cx="2723603" cy="1644917"/>
          </a:xfrm>
          <a:prstGeom prst="rect">
            <a:avLst/>
          </a:prstGeom>
        </p:spPr>
      </p:pic>
      <p:pic>
        <p:nvPicPr>
          <p:cNvPr id="20" name="Picture 19" descr="A blue and white flag&#10;&#10;Description automatically generated with medium confidence">
            <a:extLst>
              <a:ext uri="{FF2B5EF4-FFF2-40B4-BE49-F238E27FC236}">
                <a16:creationId xmlns:a16="http://schemas.microsoft.com/office/drawing/2014/main" id="{1C4394D7-876B-46B1-9541-85B43C956B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840" y="7557061"/>
            <a:ext cx="1022852" cy="691506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05781475-6516-4BCA-B2EE-F4DEBC404C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67" y="7939210"/>
            <a:ext cx="1022512" cy="754543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AA2C9C30-8597-47C7-A2D2-22B88C8AE4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19" y="7316411"/>
            <a:ext cx="1050076" cy="73541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97651632-4628-4305-A5D9-343E3F1BEF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568" y="7494024"/>
            <a:ext cx="1077382" cy="754543"/>
          </a:xfrm>
          <a:prstGeom prst="rect">
            <a:avLst/>
          </a:prstGeom>
        </p:spPr>
      </p:pic>
      <p:pic>
        <p:nvPicPr>
          <p:cNvPr id="26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98AB9105-C3E5-466A-91BC-89AC18C41D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595" y="-1663678"/>
            <a:ext cx="775273" cy="602990"/>
          </a:xfrm>
          <a:prstGeom prst="rect">
            <a:avLst/>
          </a:prstGeom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879C5CF7-A505-4AB6-B5E4-7414D0A3A2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02" y="-1767178"/>
            <a:ext cx="1128635" cy="741541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319D4D1D-8C53-40FA-AA99-10CD0BFAED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337" y="-2113495"/>
            <a:ext cx="1600969" cy="1121236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FDDFBE85-7F1E-4D08-8087-37116435C2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788" y="-2021760"/>
            <a:ext cx="1137877" cy="7507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09779A3-13B2-4067-9474-288CF830931D}"/>
              </a:ext>
            </a:extLst>
          </p:cNvPr>
          <p:cNvSpPr txBox="1"/>
          <p:nvPr/>
        </p:nvSpPr>
        <p:spPr>
          <a:xfrm>
            <a:off x="1024663" y="-1514031"/>
            <a:ext cx="53388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>
                  <a:gsLst>
                    <a:gs pos="0">
                      <a:srgbClr val="73FEFF"/>
                    </a:gs>
                    <a:gs pos="100000">
                      <a:srgbClr val="FE6EFF"/>
                    </a:gs>
                  </a:gsLst>
                  <a:lin ang="5400000" scaled="1"/>
                </a:gradFill>
                <a:latin typeface="Raleway Medium" pitchFamily="2" charset="0"/>
              </a:rPr>
              <a:t>THANK YOU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FC7414-0AB1-4E11-A4A0-DB1E1DABB5EF}"/>
              </a:ext>
            </a:extLst>
          </p:cNvPr>
          <p:cNvSpPr txBox="1"/>
          <p:nvPr/>
        </p:nvSpPr>
        <p:spPr>
          <a:xfrm>
            <a:off x="-3298632" y="3032898"/>
            <a:ext cx="2910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>
                  <a:gsLst>
                    <a:gs pos="0">
                      <a:srgbClr val="73FEFF"/>
                    </a:gs>
                    <a:gs pos="100000">
                      <a:srgbClr val="FE6EFF"/>
                    </a:gs>
                  </a:gsLst>
                  <a:lin ang="5400000" scaled="1"/>
                </a:gradFill>
                <a:latin typeface="Raleway Medium" pitchFamily="2" charset="0"/>
              </a:rPr>
              <a:t>FOR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B73BBE-A7DF-44D0-988D-35E4FCD06895}"/>
              </a:ext>
            </a:extLst>
          </p:cNvPr>
          <p:cNvSpPr txBox="1"/>
          <p:nvPr/>
        </p:nvSpPr>
        <p:spPr>
          <a:xfrm>
            <a:off x="460809" y="7398583"/>
            <a:ext cx="53388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>
                  <a:gsLst>
                    <a:gs pos="0">
                      <a:srgbClr val="73FEFF"/>
                    </a:gs>
                    <a:gs pos="100000">
                      <a:srgbClr val="FE6EFF"/>
                    </a:gs>
                  </a:gsLst>
                  <a:lin ang="5400000" scaled="1"/>
                </a:gradFill>
                <a:latin typeface="Raleway Medium" pitchFamily="2" charset="0"/>
              </a:rPr>
              <a:t>LISTENING</a:t>
            </a:r>
          </a:p>
        </p:txBody>
      </p:sp>
      <p:pic>
        <p:nvPicPr>
          <p:cNvPr id="31" name="Picture 30" descr="A picture containing shape&#10;&#10;Description automatically generated">
            <a:extLst>
              <a:ext uri="{FF2B5EF4-FFF2-40B4-BE49-F238E27FC236}">
                <a16:creationId xmlns:a16="http://schemas.microsoft.com/office/drawing/2014/main" id="{47B6B580-1A28-49ED-9F2E-53BB116203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7422265" y="-3094365"/>
            <a:ext cx="2170110" cy="1987177"/>
          </a:xfrm>
          <a:prstGeom prst="rect">
            <a:avLst/>
          </a:prstGeom>
        </p:spPr>
      </p:pic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3B3325F1-719B-4053-9DF9-9B161C405E4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89" y="-2937302"/>
            <a:ext cx="2563326" cy="2347247"/>
          </a:xfrm>
          <a:prstGeom prst="rect">
            <a:avLst/>
          </a:prstGeom>
        </p:spPr>
      </p:pic>
      <p:pic>
        <p:nvPicPr>
          <p:cNvPr id="33" name="Picture 32" descr="A picture containing shape&#10;&#10;Description automatically generated">
            <a:extLst>
              <a:ext uri="{FF2B5EF4-FFF2-40B4-BE49-F238E27FC236}">
                <a16:creationId xmlns:a16="http://schemas.microsoft.com/office/drawing/2014/main" id="{F32E129A-3E91-4C18-B967-8498CFD2E5C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18193" y="-7912953"/>
            <a:ext cx="5159118" cy="4724223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E27808B8-7156-412F-BBF7-5BC8D1BF5E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4718628" y="-2433328"/>
            <a:ext cx="4102189" cy="3756389"/>
          </a:xfrm>
          <a:prstGeom prst="rect">
            <a:avLst/>
          </a:prstGeom>
        </p:spPr>
      </p:pic>
      <p:pic>
        <p:nvPicPr>
          <p:cNvPr id="38" name="Picture 37" descr="A picture containing shape&#10;&#10;Description automatically generated">
            <a:extLst>
              <a:ext uri="{FF2B5EF4-FFF2-40B4-BE49-F238E27FC236}">
                <a16:creationId xmlns:a16="http://schemas.microsoft.com/office/drawing/2014/main" id="{61033B54-469F-42B3-9DED-2FC1318CACE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6306" y="-609105"/>
            <a:ext cx="4102189" cy="3756389"/>
          </a:xfrm>
          <a:prstGeom prst="rect">
            <a:avLst/>
          </a:prstGeom>
        </p:spPr>
      </p:pic>
      <p:pic>
        <p:nvPicPr>
          <p:cNvPr id="39" name="Picture 38" descr="A picture containing shape&#10;&#10;Description automatically generated">
            <a:extLst>
              <a:ext uri="{FF2B5EF4-FFF2-40B4-BE49-F238E27FC236}">
                <a16:creationId xmlns:a16="http://schemas.microsoft.com/office/drawing/2014/main" id="{F8CB14F6-F018-460F-A106-8FCA36E7BC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27870" y="-5113060"/>
            <a:ext cx="4102189" cy="37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48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uiExpand="1" build="p"/>
      <p:bldP spid="35" grpId="0" uiExpand="1" build="p"/>
      <p:bldP spid="3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9000">
              <a:srgbClr val="470074"/>
            </a:gs>
            <a:gs pos="100000">
              <a:srgbClr val="140069"/>
            </a:gs>
            <a:gs pos="0">
              <a:srgbClr val="920065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BC224BFD-03C9-4FFA-B2B6-627B5147DCB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0941" y="4523488"/>
            <a:ext cx="2903266" cy="2903266"/>
          </a:xfrm>
          <a:prstGeom prst="rect">
            <a:avLst/>
          </a:prstGeom>
        </p:spPr>
      </p:pic>
      <p:sp>
        <p:nvSpPr>
          <p:cNvPr id="4" name="How chatbot works?">
            <a:extLst>
              <a:ext uri="{FF2B5EF4-FFF2-40B4-BE49-F238E27FC236}">
                <a16:creationId xmlns:a16="http://schemas.microsoft.com/office/drawing/2014/main" id="{9A8285B4-DF4D-444C-8CA7-18C74B4B4D19}"/>
              </a:ext>
            </a:extLst>
          </p:cNvPr>
          <p:cNvSpPr txBox="1"/>
          <p:nvPr/>
        </p:nvSpPr>
        <p:spPr>
          <a:xfrm>
            <a:off x="-2466575" y="-1272071"/>
            <a:ext cx="17438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CHATBOT ON FACEBOOK MESSENGER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0CE35BB6-EA2F-40EA-B185-D9F4DF02425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53" y="5778255"/>
            <a:ext cx="2402111" cy="2402111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FB39819-41A7-47E2-BE54-C49A93303C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1714" y="-295737"/>
            <a:ext cx="2596755" cy="2596755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A2AD07E-F333-4A1F-9E2A-2C8B1B0AF937}"/>
              </a:ext>
            </a:extLst>
          </p:cNvPr>
          <p:cNvSpPr/>
          <p:nvPr/>
        </p:nvSpPr>
        <p:spPr>
          <a:xfrm>
            <a:off x="14236059" y="2946198"/>
            <a:ext cx="1499241" cy="1281396"/>
          </a:xfrm>
          <a:prstGeom prst="roundRect">
            <a:avLst>
              <a:gd name="adj" fmla="val 4492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292100">
              <a:srgbClr val="D30093">
                <a:alpha val="2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ngineering drawing&#10;&#10;Description automatically generated">
            <a:extLst>
              <a:ext uri="{FF2B5EF4-FFF2-40B4-BE49-F238E27FC236}">
                <a16:creationId xmlns:a16="http://schemas.microsoft.com/office/drawing/2014/main" id="{17C5A7EE-5F7E-459A-B42B-FCF4D6585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725" y="1182503"/>
            <a:ext cx="8053158" cy="5443991"/>
          </a:xfrm>
          <a:prstGeom prst="rect">
            <a:avLst/>
          </a:prstGeom>
        </p:spPr>
      </p:pic>
      <p:pic>
        <p:nvPicPr>
          <p:cNvPr id="7" name="Picture 6" descr="A picture containing text, iPod, electronics&#10;&#10;Description automatically generated">
            <a:extLst>
              <a:ext uri="{FF2B5EF4-FFF2-40B4-BE49-F238E27FC236}">
                <a16:creationId xmlns:a16="http://schemas.microsoft.com/office/drawing/2014/main" id="{44304F23-11F8-4439-AA0B-4020935E95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98" y="2171081"/>
            <a:ext cx="6071602" cy="3666937"/>
          </a:xfrm>
          <a:prstGeom prst="rect">
            <a:avLst/>
          </a:prstGeom>
        </p:spPr>
      </p:pic>
      <p:pic>
        <p:nvPicPr>
          <p:cNvPr id="11" name="Picture 10" descr="A blue and white flag&#10;&#10;Description automatically generated with medium confidence">
            <a:extLst>
              <a:ext uri="{FF2B5EF4-FFF2-40B4-BE49-F238E27FC236}">
                <a16:creationId xmlns:a16="http://schemas.microsoft.com/office/drawing/2014/main" id="{D54E9909-9D62-4AAA-8477-1061F415C4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13" y="1596725"/>
            <a:ext cx="1502033" cy="101546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FC19BB8-AC2B-460F-99E3-F719C3A91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731" y="4056977"/>
            <a:ext cx="1022512" cy="754543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EBBE82B-7EBB-4ECC-BB66-9302F14CEF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53" y="2007775"/>
            <a:ext cx="2023867" cy="141741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E877067-7564-4778-87A2-993343FFEF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020" y="3014837"/>
            <a:ext cx="2023867" cy="1417412"/>
          </a:xfrm>
          <a:prstGeom prst="rect">
            <a:avLst/>
          </a:prstGeom>
        </p:spPr>
      </p:pic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B8BB79F3-3F91-4B96-BE86-5F3CAAD65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264" y="2231886"/>
            <a:ext cx="2665582" cy="207323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B102CEAF-AD7E-4FF3-B10F-348277348C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61" y="3609368"/>
            <a:ext cx="1706536" cy="1121236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4AED3C25-436D-44A0-8D13-BDC774AE25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64" y="1628743"/>
            <a:ext cx="2023867" cy="1417412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18BA3FB0-B862-4F72-A3DC-25697E9FF4B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229" y="2134853"/>
            <a:ext cx="1699484" cy="112123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D01DA99-6ABA-41E6-87A0-5B4CFE2C34BA}"/>
              </a:ext>
            </a:extLst>
          </p:cNvPr>
          <p:cNvSpPr txBox="1"/>
          <p:nvPr/>
        </p:nvSpPr>
        <p:spPr>
          <a:xfrm>
            <a:off x="3375431" y="358239"/>
            <a:ext cx="53388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>
                  <a:gsLst>
                    <a:gs pos="0">
                      <a:srgbClr val="73FEFF"/>
                    </a:gs>
                    <a:gs pos="100000">
                      <a:srgbClr val="FE6EFF"/>
                    </a:gs>
                  </a:gsLst>
                  <a:lin ang="5400000" scaled="1"/>
                </a:gradFill>
                <a:latin typeface="Raleway Medium" pitchFamily="2" charset="0"/>
              </a:rPr>
              <a:t>THANK YOU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CE06F55-031C-4A44-A056-9D2277B5390C}"/>
              </a:ext>
            </a:extLst>
          </p:cNvPr>
          <p:cNvSpPr txBox="1"/>
          <p:nvPr/>
        </p:nvSpPr>
        <p:spPr>
          <a:xfrm>
            <a:off x="3393247" y="2305170"/>
            <a:ext cx="29103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>
                  <a:gsLst>
                    <a:gs pos="0">
                      <a:srgbClr val="73FEFF"/>
                    </a:gs>
                    <a:gs pos="100000">
                      <a:srgbClr val="FE6EFF"/>
                    </a:gs>
                  </a:gsLst>
                  <a:lin ang="5400000" scaled="1"/>
                </a:gradFill>
                <a:latin typeface="Raleway Medium" pitchFamily="2" charset="0"/>
              </a:rPr>
              <a:t>FOR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932446-7D49-4B87-AB20-CF6D146BBD5F}"/>
              </a:ext>
            </a:extLst>
          </p:cNvPr>
          <p:cNvSpPr txBox="1"/>
          <p:nvPr/>
        </p:nvSpPr>
        <p:spPr>
          <a:xfrm>
            <a:off x="640923" y="4207671"/>
            <a:ext cx="53388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>
                  <a:gsLst>
                    <a:gs pos="0">
                      <a:srgbClr val="73FEFF"/>
                    </a:gs>
                    <a:gs pos="100000">
                      <a:srgbClr val="FE6EFF"/>
                    </a:gs>
                  </a:gsLst>
                  <a:lin ang="5400000" scaled="1"/>
                </a:gradFill>
                <a:latin typeface="Raleway Medium" pitchFamily="2" charset="0"/>
              </a:rPr>
              <a:t>LISTENING</a:t>
            </a:r>
          </a:p>
        </p:txBody>
      </p:sp>
      <p:pic>
        <p:nvPicPr>
          <p:cNvPr id="20" name="Picture 19" descr="A picture containing shape&#10;&#10;Description automatically generated">
            <a:extLst>
              <a:ext uri="{FF2B5EF4-FFF2-40B4-BE49-F238E27FC236}">
                <a16:creationId xmlns:a16="http://schemas.microsoft.com/office/drawing/2014/main" id="{8A4DBFA6-E7B2-45CA-911B-6B3660DED4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031714" y="2566196"/>
            <a:ext cx="2170110" cy="1987177"/>
          </a:xfrm>
          <a:prstGeom prst="rect">
            <a:avLst/>
          </a:prstGeom>
        </p:spPr>
      </p:pic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BEBC2157-E12A-4104-844D-365C4C21E1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179" y="-880360"/>
            <a:ext cx="2563326" cy="2347247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1CBCB28F-6D42-4C4A-B609-210CEE5B78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1857" y="-6381020"/>
            <a:ext cx="5159118" cy="4724223"/>
          </a:xfrm>
          <a:prstGeom prst="rect">
            <a:avLst/>
          </a:prstGeom>
        </p:spPr>
      </p:pic>
      <p:pic>
        <p:nvPicPr>
          <p:cNvPr id="29" name="Picture 28" descr="A picture containing shape&#10;&#10;Description automatically generated">
            <a:extLst>
              <a:ext uri="{FF2B5EF4-FFF2-40B4-BE49-F238E27FC236}">
                <a16:creationId xmlns:a16="http://schemas.microsoft.com/office/drawing/2014/main" id="{E906F613-8733-4177-8821-BF164E1E66E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677708" y="-901395"/>
            <a:ext cx="4102189" cy="3756389"/>
          </a:xfrm>
          <a:prstGeom prst="rect">
            <a:avLst/>
          </a:prstGeom>
        </p:spPr>
      </p:pic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67A1E87A-CBCE-4423-A11C-E2E84ECA2B51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30" y="922828"/>
            <a:ext cx="4102189" cy="3756389"/>
          </a:xfrm>
          <a:prstGeom prst="rect">
            <a:avLst/>
          </a:prstGeom>
        </p:spPr>
      </p:pic>
      <p:pic>
        <p:nvPicPr>
          <p:cNvPr id="31" name="Picture 30" descr="A picture containing shape&#10;&#10;Description automatically generated">
            <a:extLst>
              <a:ext uri="{FF2B5EF4-FFF2-40B4-BE49-F238E27FC236}">
                <a16:creationId xmlns:a16="http://schemas.microsoft.com/office/drawing/2014/main" id="{3E2027C6-1224-4248-9BBF-0922A7A9B16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72846" y="5276005"/>
            <a:ext cx="4102189" cy="37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91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69007C"/>
            </a:gs>
            <a:gs pos="14000">
              <a:srgbClr val="140069"/>
            </a:gs>
            <a:gs pos="100000">
              <a:srgbClr val="D3009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E4298C77-FBE4-4B0E-96DC-4BD7EA85EB4D}"/>
              </a:ext>
            </a:extLst>
          </p:cNvPr>
          <p:cNvSpPr txBox="1"/>
          <p:nvPr/>
        </p:nvSpPr>
        <p:spPr>
          <a:xfrm>
            <a:off x="3644793" y="-62613"/>
            <a:ext cx="6070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gradFill>
                  <a:gsLst>
                    <a:gs pos="85000">
                      <a:srgbClr val="140069"/>
                    </a:gs>
                    <a:gs pos="0">
                      <a:srgbClr val="D30093"/>
                    </a:gs>
                  </a:gsLst>
                  <a:lin ang="13500000" scaled="1"/>
                </a:gradFill>
                <a:latin typeface="Raleway Medium" pitchFamily="2" charset="0"/>
              </a:rPr>
              <a:t>Content</a:t>
            </a:r>
          </a:p>
        </p:txBody>
      </p:sp>
      <p:pic>
        <p:nvPicPr>
          <p:cNvPr id="40" name="Picture 39" descr="A picture containing shape&#10;&#10;Description automatically generated">
            <a:extLst>
              <a:ext uri="{FF2B5EF4-FFF2-40B4-BE49-F238E27FC236}">
                <a16:creationId xmlns:a16="http://schemas.microsoft.com/office/drawing/2014/main" id="{93BDBF4C-C850-44C5-A2FF-ACDA3D24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4325" y="-1680570"/>
            <a:ext cx="5159118" cy="4724223"/>
          </a:xfrm>
          <a:prstGeom prst="rect">
            <a:avLst/>
          </a:prstGeom>
        </p:spPr>
      </p:pic>
      <p:pic>
        <p:nvPicPr>
          <p:cNvPr id="41" name="Picture 40" descr="A picture containing shape&#10;&#10;Description automatically generated">
            <a:extLst>
              <a:ext uri="{FF2B5EF4-FFF2-40B4-BE49-F238E27FC236}">
                <a16:creationId xmlns:a16="http://schemas.microsoft.com/office/drawing/2014/main" id="{F4235977-B290-4A39-B202-C687D0048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50" y="4922054"/>
            <a:ext cx="4102189" cy="3756389"/>
          </a:xfrm>
          <a:prstGeom prst="rect">
            <a:avLst/>
          </a:prstGeom>
        </p:spPr>
      </p:pic>
      <p:pic>
        <p:nvPicPr>
          <p:cNvPr id="42" name="Picture 41" descr="A picture containing shape&#10;&#10;Description automatically generated">
            <a:extLst>
              <a:ext uri="{FF2B5EF4-FFF2-40B4-BE49-F238E27FC236}">
                <a16:creationId xmlns:a16="http://schemas.microsoft.com/office/drawing/2014/main" id="{AC07DA44-4A0F-4661-9DCA-586D6835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90147" y="5514814"/>
            <a:ext cx="4102189" cy="3756389"/>
          </a:xfrm>
          <a:prstGeom prst="rect">
            <a:avLst/>
          </a:prstGeom>
        </p:spPr>
      </p:pic>
      <p:pic>
        <p:nvPicPr>
          <p:cNvPr id="43" name="Picture 42" descr="A picture containing shape&#10;&#10;Description automatically generated">
            <a:extLst>
              <a:ext uri="{FF2B5EF4-FFF2-40B4-BE49-F238E27FC236}">
                <a16:creationId xmlns:a16="http://schemas.microsoft.com/office/drawing/2014/main" id="{066110C4-819C-4C11-82D5-C14FA23E5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777" y="889607"/>
            <a:ext cx="2563326" cy="2347247"/>
          </a:xfrm>
          <a:prstGeom prst="rect">
            <a:avLst/>
          </a:prstGeom>
        </p:spPr>
      </p:pic>
      <p:pic>
        <p:nvPicPr>
          <p:cNvPr id="44" name="Picture 43" descr="A picture containing shape&#10;&#10;Description automatically generated">
            <a:extLst>
              <a:ext uri="{FF2B5EF4-FFF2-40B4-BE49-F238E27FC236}">
                <a16:creationId xmlns:a16="http://schemas.microsoft.com/office/drawing/2014/main" id="{5580EC9A-C060-452F-8D88-D2A69CDDE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25380" y="2385213"/>
            <a:ext cx="2170110" cy="1987177"/>
          </a:xfrm>
          <a:prstGeom prst="rect">
            <a:avLst/>
          </a:prstGeom>
        </p:spPr>
      </p:pic>
      <p:pic>
        <p:nvPicPr>
          <p:cNvPr id="45" name="Picture 44" descr="A picture containing shape&#10;&#10;Description automatically generated">
            <a:extLst>
              <a:ext uri="{FF2B5EF4-FFF2-40B4-BE49-F238E27FC236}">
                <a16:creationId xmlns:a16="http://schemas.microsoft.com/office/drawing/2014/main" id="{A653684D-32A3-4802-A6F6-909050A6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5107" y="3236854"/>
            <a:ext cx="4102189" cy="3756389"/>
          </a:xfrm>
          <a:prstGeom prst="rect">
            <a:avLst/>
          </a:prstGeom>
        </p:spPr>
      </p:pic>
      <p:pic>
        <p:nvPicPr>
          <p:cNvPr id="47" name="Picture 46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155CFDC2-F0D5-4CC0-9B74-1DD6F1861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874" y="-1680570"/>
            <a:ext cx="10420364" cy="12231783"/>
          </a:xfrm>
          <a:prstGeom prst="rect">
            <a:avLst/>
          </a:prstGeom>
        </p:spPr>
      </p:pic>
      <p:sp>
        <p:nvSpPr>
          <p:cNvPr id="5" name="Pentagon 4">
            <a:extLst>
              <a:ext uri="{FF2B5EF4-FFF2-40B4-BE49-F238E27FC236}">
                <a16:creationId xmlns:a16="http://schemas.microsoft.com/office/drawing/2014/main" id="{C0127EF7-0EDD-4AA1-A357-3A6DD6536001}"/>
              </a:ext>
            </a:extLst>
          </p:cNvPr>
          <p:cNvSpPr/>
          <p:nvPr/>
        </p:nvSpPr>
        <p:spPr>
          <a:xfrm>
            <a:off x="5046568" y="2152137"/>
            <a:ext cx="6070376" cy="720000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87000">
                <a:srgbClr val="2F122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BF3B4529-58D4-4910-A717-0A54D1568F28}"/>
              </a:ext>
            </a:extLst>
          </p:cNvPr>
          <p:cNvSpPr/>
          <p:nvPr/>
        </p:nvSpPr>
        <p:spPr>
          <a:xfrm>
            <a:off x="5046568" y="2089808"/>
            <a:ext cx="5914970" cy="720000"/>
          </a:xfrm>
          <a:prstGeom prst="homePlate">
            <a:avLst/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87000">
                  <a:srgbClr val="2F122F"/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05BFEE06-0D50-41D2-A581-4AEA0A6CDC73}"/>
              </a:ext>
            </a:extLst>
          </p:cNvPr>
          <p:cNvSpPr/>
          <p:nvPr/>
        </p:nvSpPr>
        <p:spPr>
          <a:xfrm>
            <a:off x="4564216" y="1992608"/>
            <a:ext cx="914400" cy="914400"/>
          </a:xfrm>
          <a:prstGeom prst="diamond">
            <a:avLst/>
          </a:prstGeom>
          <a:gradFill>
            <a:gsLst>
              <a:gs pos="72000">
                <a:srgbClr val="2F122F"/>
              </a:gs>
              <a:gs pos="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7E80C9-C1D2-4D68-B7B0-EB37FA2642DE}"/>
              </a:ext>
            </a:extLst>
          </p:cNvPr>
          <p:cNvSpPr txBox="1"/>
          <p:nvPr/>
        </p:nvSpPr>
        <p:spPr>
          <a:xfrm>
            <a:off x="4705050" y="2140140"/>
            <a:ext cx="840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aleway Medium" pitchFamily="2" charset="0"/>
              </a:rPr>
              <a:t>01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D9964B-35BF-4E58-A820-9FAE843B7113}"/>
              </a:ext>
            </a:extLst>
          </p:cNvPr>
          <p:cNvSpPr txBox="1"/>
          <p:nvPr/>
        </p:nvSpPr>
        <p:spPr>
          <a:xfrm>
            <a:off x="5482644" y="2193971"/>
            <a:ext cx="184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F122F"/>
                </a:solidFill>
                <a:latin typeface="Raleway Medium" pitchFamily="2" charset="0"/>
              </a:rPr>
              <a:t>Chatbot</a:t>
            </a: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85D50F89-DB25-4ED0-B2AE-1CF0C0725D08}"/>
              </a:ext>
            </a:extLst>
          </p:cNvPr>
          <p:cNvSpPr/>
          <p:nvPr/>
        </p:nvSpPr>
        <p:spPr>
          <a:xfrm>
            <a:off x="5046568" y="3734933"/>
            <a:ext cx="6070376" cy="720000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rgbClr val="2F122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13F0B52C-017D-472C-A9E8-E4695EFFB3D3}"/>
              </a:ext>
            </a:extLst>
          </p:cNvPr>
          <p:cNvSpPr/>
          <p:nvPr/>
        </p:nvSpPr>
        <p:spPr>
          <a:xfrm>
            <a:off x="5046568" y="3672604"/>
            <a:ext cx="5914970" cy="720000"/>
          </a:xfrm>
          <a:prstGeom prst="homePlate">
            <a:avLst/>
          </a:prstGeom>
          <a:solidFill>
            <a:schemeClr val="bg1"/>
          </a:solidFill>
          <a:ln w="38100">
            <a:gradFill>
              <a:gsLst>
                <a:gs pos="0">
                  <a:schemeClr val="accent1">
                    <a:lumMod val="75000"/>
                  </a:schemeClr>
                </a:gs>
                <a:gs pos="100000">
                  <a:srgbClr val="2F122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964A41D0-F1E7-4831-A515-72F28D9DAB40}"/>
              </a:ext>
            </a:extLst>
          </p:cNvPr>
          <p:cNvSpPr/>
          <p:nvPr/>
        </p:nvSpPr>
        <p:spPr>
          <a:xfrm>
            <a:off x="4564216" y="3575404"/>
            <a:ext cx="914400" cy="914400"/>
          </a:xfrm>
          <a:prstGeom prst="diamond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7000">
                <a:srgbClr val="2F12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C0E8C3-FDBE-4D7D-A35F-DADAFA30FB28}"/>
              </a:ext>
            </a:extLst>
          </p:cNvPr>
          <p:cNvSpPr txBox="1"/>
          <p:nvPr/>
        </p:nvSpPr>
        <p:spPr>
          <a:xfrm>
            <a:off x="4694762" y="3695057"/>
            <a:ext cx="840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aleway Medium" pitchFamily="2" charset="0"/>
              </a:rPr>
              <a:t>02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1D86BE-DDEC-4AD5-A323-52EBCAC1420B}"/>
              </a:ext>
            </a:extLst>
          </p:cNvPr>
          <p:cNvSpPr txBox="1"/>
          <p:nvPr/>
        </p:nvSpPr>
        <p:spPr>
          <a:xfrm>
            <a:off x="5447320" y="3801771"/>
            <a:ext cx="357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F122F"/>
                </a:solidFill>
                <a:latin typeface="Raleway Medium" pitchFamily="2" charset="0"/>
              </a:rPr>
              <a:t>RASA Platform</a:t>
            </a:r>
          </a:p>
        </p:txBody>
      </p:sp>
      <p:sp>
        <p:nvSpPr>
          <p:cNvPr id="17" name="Pentagon 16">
            <a:extLst>
              <a:ext uri="{FF2B5EF4-FFF2-40B4-BE49-F238E27FC236}">
                <a16:creationId xmlns:a16="http://schemas.microsoft.com/office/drawing/2014/main" id="{A3D753DB-DF6D-4AA5-84F8-7918490CF3A2}"/>
              </a:ext>
            </a:extLst>
          </p:cNvPr>
          <p:cNvSpPr/>
          <p:nvPr/>
        </p:nvSpPr>
        <p:spPr>
          <a:xfrm>
            <a:off x="5046568" y="5380912"/>
            <a:ext cx="6070376" cy="720000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rgbClr val="2F122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Pentagon 17">
            <a:extLst>
              <a:ext uri="{FF2B5EF4-FFF2-40B4-BE49-F238E27FC236}">
                <a16:creationId xmlns:a16="http://schemas.microsoft.com/office/drawing/2014/main" id="{23CED6FC-9FF7-4E80-B173-F29580F04697}"/>
              </a:ext>
            </a:extLst>
          </p:cNvPr>
          <p:cNvSpPr/>
          <p:nvPr/>
        </p:nvSpPr>
        <p:spPr>
          <a:xfrm>
            <a:off x="5046568" y="5318583"/>
            <a:ext cx="5914970" cy="720000"/>
          </a:xfrm>
          <a:prstGeom prst="homePlate">
            <a:avLst/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rgbClr val="2F122F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EB6DEB98-9AD3-44F8-9B87-D7BAFD7C6F23}"/>
              </a:ext>
            </a:extLst>
          </p:cNvPr>
          <p:cNvSpPr/>
          <p:nvPr/>
        </p:nvSpPr>
        <p:spPr>
          <a:xfrm>
            <a:off x="4564216" y="5221383"/>
            <a:ext cx="914400" cy="914400"/>
          </a:xfrm>
          <a:prstGeom prst="diamond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84000">
                <a:srgbClr val="2F122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4EA123-5F56-4EFE-8334-C6651F09384B}"/>
              </a:ext>
            </a:extLst>
          </p:cNvPr>
          <p:cNvSpPr txBox="1"/>
          <p:nvPr/>
        </p:nvSpPr>
        <p:spPr>
          <a:xfrm>
            <a:off x="4679464" y="5339894"/>
            <a:ext cx="840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Raleway Medium" pitchFamily="2" charset="0"/>
              </a:rPr>
              <a:t>03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C1C732-CE2F-498F-B4BF-4BBBE4F9F477}"/>
              </a:ext>
            </a:extLst>
          </p:cNvPr>
          <p:cNvSpPr txBox="1"/>
          <p:nvPr/>
        </p:nvSpPr>
        <p:spPr>
          <a:xfrm>
            <a:off x="5428776" y="5469583"/>
            <a:ext cx="60703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2F122F"/>
                </a:solidFill>
                <a:latin typeface="Raleway Medium" pitchFamily="2" charset="0"/>
              </a:rPr>
              <a:t>Dual Intent and Entity Transformer (DIET)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CFF362-CE53-4083-9996-0234B44D6908}"/>
              </a:ext>
            </a:extLst>
          </p:cNvPr>
          <p:cNvSpPr txBox="1"/>
          <p:nvPr/>
        </p:nvSpPr>
        <p:spPr>
          <a:xfrm>
            <a:off x="-4909980" y="2137384"/>
            <a:ext cx="45594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gradFill>
                  <a:gsLst>
                    <a:gs pos="0">
                      <a:srgbClr val="73FEFF"/>
                    </a:gs>
                    <a:gs pos="100000">
                      <a:srgbClr val="FE6EFF"/>
                    </a:gs>
                  </a:gsLst>
                  <a:lin ang="5400000" scaled="1"/>
                </a:gradFill>
                <a:latin typeface="Raleway Medium" pitchFamily="2" charset="0"/>
              </a:rPr>
              <a:t>ARTIFICIAL INTELLIGENCE</a:t>
            </a:r>
          </a:p>
          <a:p>
            <a:r>
              <a:rPr lang="en-US" sz="4800" dirty="0">
                <a:gradFill>
                  <a:gsLst>
                    <a:gs pos="0">
                      <a:srgbClr val="73FEFF"/>
                    </a:gs>
                    <a:gs pos="100000">
                      <a:srgbClr val="FE6EFF"/>
                    </a:gs>
                  </a:gsLst>
                  <a:lin ang="5400000" scaled="1"/>
                </a:gradFill>
                <a:latin typeface="Raleway Medium" pitchFamily="2" charset="0"/>
              </a:rPr>
              <a:t>CHATBOT</a:t>
            </a:r>
          </a:p>
        </p:txBody>
      </p:sp>
      <p:sp>
        <p:nvSpPr>
          <p:cNvPr id="29" name="What is chatbot?">
            <a:extLst>
              <a:ext uri="{FF2B5EF4-FFF2-40B4-BE49-F238E27FC236}">
                <a16:creationId xmlns:a16="http://schemas.microsoft.com/office/drawing/2014/main" id="{C2747848-F942-48E7-8E1A-F8AD63257CB3}"/>
              </a:ext>
            </a:extLst>
          </p:cNvPr>
          <p:cNvSpPr txBox="1"/>
          <p:nvPr/>
        </p:nvSpPr>
        <p:spPr>
          <a:xfrm>
            <a:off x="224967" y="-1153389"/>
            <a:ext cx="7169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 flip="none" rotWithShape="1">
                  <a:gsLst>
                    <a:gs pos="76000">
                      <a:srgbClr val="0070C0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aleway Medium" pitchFamily="2" charset="0"/>
              </a:rPr>
              <a:t>What is chatbot?</a:t>
            </a:r>
          </a:p>
        </p:txBody>
      </p:sp>
      <p:pic>
        <p:nvPicPr>
          <p:cNvPr id="30" name="Net" descr="Background pattern&#10;&#10;Description automatically generated">
            <a:extLst>
              <a:ext uri="{FF2B5EF4-FFF2-40B4-BE49-F238E27FC236}">
                <a16:creationId xmlns:a16="http://schemas.microsoft.com/office/drawing/2014/main" id="{029FDF18-4B7F-4BE2-BD67-0FDD30737DC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937" y="3695057"/>
            <a:ext cx="1322090" cy="1895098"/>
          </a:xfrm>
          <a:prstGeom prst="rect">
            <a:avLst/>
          </a:prstGeom>
        </p:spPr>
      </p:pic>
      <p:pic>
        <p:nvPicPr>
          <p:cNvPr id="31" name="IP" descr="A picture containing dark&#10;&#10;Description automatically generated">
            <a:extLst>
              <a:ext uri="{FF2B5EF4-FFF2-40B4-BE49-F238E27FC236}">
                <a16:creationId xmlns:a16="http://schemas.microsoft.com/office/drawing/2014/main" id="{53AA5567-E40B-4D2D-B107-1342038C0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355" y="2400159"/>
            <a:ext cx="2220418" cy="2220418"/>
          </a:xfrm>
          <a:prstGeom prst="rect">
            <a:avLst/>
          </a:prstGeom>
        </p:spPr>
      </p:pic>
      <p:pic>
        <p:nvPicPr>
          <p:cNvPr id="32" name="Pink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E11676-AE4E-4983-9748-C8152654515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10" y="2491318"/>
            <a:ext cx="2079754" cy="2079754"/>
          </a:xfrm>
          <a:prstGeom prst="rect">
            <a:avLst/>
          </a:prstGeom>
        </p:spPr>
      </p:pic>
      <p:pic>
        <p:nvPicPr>
          <p:cNvPr id="33" name="Yellow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A758F5A-A505-4BB9-8ECA-6CC5D21209A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31" y="3659838"/>
            <a:ext cx="1847936" cy="1847936"/>
          </a:xfrm>
          <a:prstGeom prst="rect">
            <a:avLst/>
          </a:prstGeom>
        </p:spPr>
      </p:pic>
      <p:pic>
        <p:nvPicPr>
          <p:cNvPr id="34" name="Blue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CDB412EC-C13F-4390-85A9-CC95B98ABD7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720" y="1337728"/>
            <a:ext cx="2454520" cy="2454520"/>
          </a:xfrm>
          <a:prstGeom prst="rect">
            <a:avLst/>
          </a:prstGeom>
        </p:spPr>
      </p:pic>
      <p:pic>
        <p:nvPicPr>
          <p:cNvPr id="35" name="Bot">
            <a:extLst>
              <a:ext uri="{FF2B5EF4-FFF2-40B4-BE49-F238E27FC236}">
                <a16:creationId xmlns:a16="http://schemas.microsoft.com/office/drawing/2014/main" id="{88750876-6628-418A-AEB4-3BD68D1FF7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945" y="-3141851"/>
            <a:ext cx="3096458" cy="30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8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8" grpId="0"/>
      <p:bldP spid="49" grpId="0" build="allAtOnce"/>
      <p:bldP spid="13" grpId="0" animBg="1"/>
      <p:bldP spid="14" grpId="0" animBg="1"/>
      <p:bldP spid="15" grpId="0" animBg="1"/>
      <p:bldP spid="51" grpId="0" build="allAtOnce"/>
      <p:bldP spid="52" grpId="0"/>
      <p:bldP spid="17" grpId="0" animBg="1"/>
      <p:bldP spid="18" grpId="0" animBg="1"/>
      <p:bldP spid="19" grpId="0" animBg="1"/>
      <p:bldP spid="53" grpId="0"/>
      <p:bldP spid="54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DCA9F7E1-FF1C-4972-8011-F2D1A3585A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0" y="-101600"/>
            <a:ext cx="13182600" cy="7061200"/>
          </a:xfrm>
          <a:prstGeom prst="rect">
            <a:avLst/>
          </a:prstGeom>
        </p:spPr>
      </p:pic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6EA66DA6-2061-47EA-ADD4-4E07C96A9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0020" y="-280742"/>
            <a:ext cx="4102189" cy="375638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5A018809-C006-4219-99DF-D34CA48F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525" y="-370631"/>
            <a:ext cx="2563326" cy="2347247"/>
          </a:xfrm>
          <a:prstGeom prst="rect">
            <a:avLst/>
          </a:prstGeom>
        </p:spPr>
      </p:pic>
      <p:pic>
        <p:nvPicPr>
          <p:cNvPr id="27" name="Net" descr="Background pattern&#10;&#10;Description automatically generated">
            <a:extLst>
              <a:ext uri="{FF2B5EF4-FFF2-40B4-BE49-F238E27FC236}">
                <a16:creationId xmlns:a16="http://schemas.microsoft.com/office/drawing/2014/main" id="{9A0F8EE1-D5A8-4542-AACA-4AEF3BC90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485" y="1041669"/>
            <a:ext cx="5745515" cy="8235681"/>
          </a:xfrm>
          <a:prstGeom prst="rect">
            <a:avLst/>
          </a:prstGeom>
        </p:spPr>
      </p:pic>
      <p:pic>
        <p:nvPicPr>
          <p:cNvPr id="25" name="IP" descr="A picture containing dark&#10;&#10;Description automatically generated">
            <a:extLst>
              <a:ext uri="{FF2B5EF4-FFF2-40B4-BE49-F238E27FC236}">
                <a16:creationId xmlns:a16="http://schemas.microsoft.com/office/drawing/2014/main" id="{3AE94045-ED3A-457B-910C-2FE961999D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23" y="209622"/>
            <a:ext cx="5670728" cy="5670728"/>
          </a:xfrm>
          <a:prstGeom prst="rect">
            <a:avLst/>
          </a:prstGeom>
        </p:spPr>
      </p:pic>
      <p:pic>
        <p:nvPicPr>
          <p:cNvPr id="23" name="Pink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3C026B-159C-40F1-B8CE-E10EDD8DED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052" y="-822462"/>
            <a:ext cx="3495600" cy="3495600"/>
          </a:xfrm>
          <a:prstGeom prst="rect">
            <a:avLst/>
          </a:prstGeom>
        </p:spPr>
      </p:pic>
      <p:pic>
        <p:nvPicPr>
          <p:cNvPr id="29" name="Yellow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D64A9772-2BCA-493E-A40D-C300E599EA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102" y="1789010"/>
            <a:ext cx="3495600" cy="3495600"/>
          </a:xfrm>
          <a:prstGeom prst="rect">
            <a:avLst/>
          </a:prstGeom>
        </p:spPr>
      </p:pic>
      <p:pic>
        <p:nvPicPr>
          <p:cNvPr id="31" name="Blue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479785EF-AD18-45AA-A1DE-ECEDE3582A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90" y="433575"/>
            <a:ext cx="3495600" cy="3495600"/>
          </a:xfrm>
          <a:prstGeom prst="rect">
            <a:avLst/>
          </a:prstGeom>
        </p:spPr>
      </p:pic>
      <p:pic>
        <p:nvPicPr>
          <p:cNvPr id="21" name="Bot">
            <a:extLst>
              <a:ext uri="{FF2B5EF4-FFF2-40B4-BE49-F238E27FC236}">
                <a16:creationId xmlns:a16="http://schemas.microsoft.com/office/drawing/2014/main" id="{3163DB57-9543-4156-AB50-F9BB15723D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251" y="636975"/>
            <a:ext cx="4776600" cy="4776600"/>
          </a:xfrm>
          <a:prstGeom prst="rect">
            <a:avLst/>
          </a:prstGeom>
        </p:spPr>
      </p:pic>
      <p:sp>
        <p:nvSpPr>
          <p:cNvPr id="34" name="What is chatbot?">
            <a:extLst>
              <a:ext uri="{FF2B5EF4-FFF2-40B4-BE49-F238E27FC236}">
                <a16:creationId xmlns:a16="http://schemas.microsoft.com/office/drawing/2014/main" id="{45965651-CDBC-4BF7-B221-CC043B0CE57B}"/>
              </a:ext>
            </a:extLst>
          </p:cNvPr>
          <p:cNvSpPr txBox="1"/>
          <p:nvPr/>
        </p:nvSpPr>
        <p:spPr>
          <a:xfrm>
            <a:off x="317364" y="-66327"/>
            <a:ext cx="7169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 flip="none" rotWithShape="1">
                  <a:gsLst>
                    <a:gs pos="76000">
                      <a:srgbClr val="0070C0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aleway Medium" pitchFamily="2" charset="0"/>
              </a:rPr>
              <a:t>What is chatbot?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0B6AD6-A9DF-4DA4-AFB0-3B9E5F7E4FA0}"/>
              </a:ext>
            </a:extLst>
          </p:cNvPr>
          <p:cNvSpPr txBox="1"/>
          <p:nvPr/>
        </p:nvSpPr>
        <p:spPr>
          <a:xfrm>
            <a:off x="785276" y="1622673"/>
            <a:ext cx="631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A computer program that simulates and processes human conversation</a:t>
            </a:r>
            <a:endParaRPr lang="en-US" sz="2800" dirty="0">
              <a:solidFill>
                <a:schemeClr val="bg1"/>
              </a:solidFill>
              <a:latin typeface="Raleway Medium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9CA448-9AA3-4BD7-9B15-6DC486940A8C}"/>
              </a:ext>
            </a:extLst>
          </p:cNvPr>
          <p:cNvSpPr txBox="1"/>
          <p:nvPr/>
        </p:nvSpPr>
        <p:spPr>
          <a:xfrm>
            <a:off x="785276" y="2884557"/>
            <a:ext cx="62537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Allowing humans to interact with digital devices as if they were communicating with a real person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39E7CEB-2960-4453-80CB-D223FA50EED5}"/>
              </a:ext>
            </a:extLst>
          </p:cNvPr>
          <p:cNvSpPr txBox="1"/>
          <p:nvPr/>
        </p:nvSpPr>
        <p:spPr>
          <a:xfrm>
            <a:off x="777065" y="5106441"/>
            <a:ext cx="61354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Digital assistants that learn and evolve to increase levels of personalization as they gather and process information</a:t>
            </a:r>
            <a:endParaRPr lang="en-US" sz="2800" dirty="0">
              <a:solidFill>
                <a:schemeClr val="bg1"/>
              </a:solidFill>
              <a:latin typeface="Raleway Light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D8D5DC-616E-4368-8831-7F92F72543D7}"/>
              </a:ext>
            </a:extLst>
          </p:cNvPr>
          <p:cNvSpPr txBox="1"/>
          <p:nvPr/>
        </p:nvSpPr>
        <p:spPr>
          <a:xfrm>
            <a:off x="780224" y="4152333"/>
            <a:ext cx="6135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Rudimentary programs that answer a simple query </a:t>
            </a:r>
            <a:endParaRPr lang="en-US" sz="2800" dirty="0">
              <a:solidFill>
                <a:schemeClr val="bg1"/>
              </a:solidFill>
              <a:latin typeface="Raleway Light" pitchFamily="2" charset="0"/>
            </a:endParaRPr>
          </a:p>
        </p:txBody>
      </p:sp>
      <p:pic>
        <p:nvPicPr>
          <p:cNvPr id="40" name="Picture 39" descr="A black backgroun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2916AB9E-1E24-48C0-9B3E-6E5D48C6FDB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4" y="1699829"/>
            <a:ext cx="526568" cy="526568"/>
          </a:xfrm>
          <a:prstGeom prst="rect">
            <a:avLst/>
          </a:prstGeom>
        </p:spPr>
      </p:pic>
      <p:pic>
        <p:nvPicPr>
          <p:cNvPr id="41" name="Picture 40" descr="A black backgroun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269FBE1-99AF-434D-B016-6C9A1CF83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4" y="2992848"/>
            <a:ext cx="526568" cy="526568"/>
          </a:xfrm>
          <a:prstGeom prst="rect">
            <a:avLst/>
          </a:prstGeom>
        </p:spPr>
      </p:pic>
      <p:pic>
        <p:nvPicPr>
          <p:cNvPr id="42" name="Picture 41" descr="A black backgroun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B9E2E3A-003A-4DEB-934F-53FA48F6FB67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4" y="4122671"/>
            <a:ext cx="526568" cy="526568"/>
          </a:xfrm>
          <a:prstGeom prst="rect">
            <a:avLst/>
          </a:prstGeom>
        </p:spPr>
      </p:pic>
      <p:pic>
        <p:nvPicPr>
          <p:cNvPr id="43" name="Picture 42" descr="A black background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12D0384-B172-48E1-9BD4-5BF2544BC8F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4" y="5353782"/>
            <a:ext cx="526568" cy="526568"/>
          </a:xfrm>
          <a:prstGeom prst="rect">
            <a:avLst/>
          </a:prstGeom>
        </p:spPr>
      </p:pic>
      <p:pic>
        <p:nvPicPr>
          <p:cNvPr id="18" name="Picture 1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D7AC9133-7FA9-4643-8697-2ED78D275A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59600"/>
            <a:ext cx="3146281" cy="36932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15B63E-92F8-436A-98C1-9CF2BFAA11DC}"/>
              </a:ext>
            </a:extLst>
          </p:cNvPr>
          <p:cNvSpPr txBox="1"/>
          <p:nvPr/>
        </p:nvSpPr>
        <p:spPr>
          <a:xfrm>
            <a:off x="12192000" y="350"/>
            <a:ext cx="6070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gradFill>
                  <a:gsLst>
                    <a:gs pos="85000">
                      <a:srgbClr val="140069"/>
                    </a:gs>
                    <a:gs pos="0">
                      <a:srgbClr val="D30093"/>
                    </a:gs>
                  </a:gsLst>
                  <a:lin ang="13500000" scaled="1"/>
                </a:gradFill>
                <a:latin typeface="Raleway Medium" pitchFamily="2" charset="0"/>
              </a:rPr>
              <a:t>Content</a:t>
            </a:r>
          </a:p>
        </p:txBody>
      </p:sp>
      <p:sp>
        <p:nvSpPr>
          <p:cNvPr id="20" name="How chatbot works?">
            <a:extLst>
              <a:ext uri="{FF2B5EF4-FFF2-40B4-BE49-F238E27FC236}">
                <a16:creationId xmlns:a16="http://schemas.microsoft.com/office/drawing/2014/main" id="{09E5F0B2-36BD-423F-93F2-1B432EDA6291}"/>
              </a:ext>
            </a:extLst>
          </p:cNvPr>
          <p:cNvSpPr txBox="1"/>
          <p:nvPr/>
        </p:nvSpPr>
        <p:spPr>
          <a:xfrm>
            <a:off x="291678" y="-1356163"/>
            <a:ext cx="8504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 flip="none" rotWithShape="1">
                  <a:gsLst>
                    <a:gs pos="91000">
                      <a:srgbClr val="0070C0"/>
                    </a:gs>
                    <a:gs pos="0">
                      <a:srgbClr val="FE6EFF"/>
                    </a:gs>
                  </a:gsLst>
                  <a:lin ang="0" scaled="1"/>
                  <a:tileRect/>
                </a:gradFill>
                <a:latin typeface="Raleway Medium" pitchFamily="2" charset="0"/>
              </a:rPr>
              <a:t>How chatbot works?</a:t>
            </a:r>
          </a:p>
        </p:txBody>
      </p:sp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B18DEB9E-66F1-4B41-BA5A-8E66A6D87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673095" y="1797596"/>
            <a:ext cx="4102189" cy="3756389"/>
          </a:xfrm>
          <a:prstGeom prst="rect">
            <a:avLst/>
          </a:prstGeom>
        </p:spPr>
      </p:pic>
      <p:pic>
        <p:nvPicPr>
          <p:cNvPr id="28" name="Picture 27" descr="A picture containing shape&#10;&#10;Description automatically generated">
            <a:extLst>
              <a:ext uri="{FF2B5EF4-FFF2-40B4-BE49-F238E27FC236}">
                <a16:creationId xmlns:a16="http://schemas.microsoft.com/office/drawing/2014/main" id="{7DF81E91-A449-44CB-A3A6-80BA22F19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31755" y="2006480"/>
            <a:ext cx="2170110" cy="1987177"/>
          </a:xfrm>
          <a:prstGeom prst="rect">
            <a:avLst/>
          </a:prstGeom>
        </p:spPr>
      </p:pic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CF14286E-B5D9-47DE-92BD-DA6B31CC1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82104" y="4276273"/>
            <a:ext cx="4102189" cy="375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64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6000">
              <a:srgbClr val="140069"/>
            </a:gs>
            <a:gs pos="100000">
              <a:srgbClr val="65003A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A3258731-D54F-49F6-AA17-6BCC06760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04" y="1312444"/>
            <a:ext cx="5159118" cy="4724223"/>
          </a:xfrm>
          <a:prstGeom prst="rect">
            <a:avLst/>
          </a:prstGeom>
        </p:spPr>
      </p:pic>
      <p:sp>
        <p:nvSpPr>
          <p:cNvPr id="13" name="How chatbot works?">
            <a:extLst>
              <a:ext uri="{FF2B5EF4-FFF2-40B4-BE49-F238E27FC236}">
                <a16:creationId xmlns:a16="http://schemas.microsoft.com/office/drawing/2014/main" id="{4001AE16-BA6F-4B3E-9B9A-C274C3F439E5}"/>
              </a:ext>
            </a:extLst>
          </p:cNvPr>
          <p:cNvSpPr txBox="1"/>
          <p:nvPr/>
        </p:nvSpPr>
        <p:spPr>
          <a:xfrm>
            <a:off x="341357" y="15505"/>
            <a:ext cx="8504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 flip="none" rotWithShape="1">
                  <a:gsLst>
                    <a:gs pos="91000">
                      <a:srgbClr val="0070C0"/>
                    </a:gs>
                    <a:gs pos="0">
                      <a:srgbClr val="FE6EFF"/>
                    </a:gs>
                  </a:gsLst>
                  <a:lin ang="0" scaled="1"/>
                  <a:tileRect/>
                </a:gradFill>
                <a:latin typeface="Raleway Medium" pitchFamily="2" charset="0"/>
              </a:rPr>
              <a:t>How chatbot works?</a:t>
            </a:r>
          </a:p>
        </p:txBody>
      </p:sp>
      <p:pic>
        <p:nvPicPr>
          <p:cNvPr id="31" name="IP" descr="A picture containing text, indoor, iPod, electronics&#10;&#10;Description automatically generated">
            <a:extLst>
              <a:ext uri="{FF2B5EF4-FFF2-40B4-BE49-F238E27FC236}">
                <a16:creationId xmlns:a16="http://schemas.microsoft.com/office/drawing/2014/main" id="{06ECF6D3-18E4-42A2-8FF5-341BCF336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66" y="2720069"/>
            <a:ext cx="6104134" cy="4051195"/>
          </a:xfrm>
          <a:prstGeom prst="rect">
            <a:avLst/>
          </a:prstGeom>
        </p:spPr>
      </p:pic>
      <p:pic>
        <p:nvPicPr>
          <p:cNvPr id="27" name="Icon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4B3D4B9A-E46A-4676-8B94-625362FCD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58" y="1286170"/>
            <a:ext cx="5325342" cy="2375675"/>
          </a:xfrm>
          <a:prstGeom prst="rect">
            <a:avLst/>
          </a:prstGeom>
        </p:spPr>
      </p:pic>
      <p:pic>
        <p:nvPicPr>
          <p:cNvPr id="29" name="Mess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B086E0-9A92-4499-B2B9-674287D027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889" y="3807470"/>
            <a:ext cx="4266226" cy="186957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EC18742-F8DE-4A9E-9D55-0549DB1E0864}"/>
              </a:ext>
            </a:extLst>
          </p:cNvPr>
          <p:cNvSpPr/>
          <p:nvPr/>
        </p:nvSpPr>
        <p:spPr>
          <a:xfrm>
            <a:off x="8129679" y="561127"/>
            <a:ext cx="2990024" cy="3698741"/>
          </a:xfrm>
          <a:prstGeom prst="rect">
            <a:avLst/>
          </a:prstGeom>
          <a:solidFill>
            <a:srgbClr val="73FEFF">
              <a:alpha val="26000"/>
            </a:srgbClr>
          </a:solidFill>
          <a:ln>
            <a:noFill/>
          </a:ln>
          <a:effectLst>
            <a:softEdge rad="673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Bot">
            <a:extLst>
              <a:ext uri="{FF2B5EF4-FFF2-40B4-BE49-F238E27FC236}">
                <a16:creationId xmlns:a16="http://schemas.microsoft.com/office/drawing/2014/main" id="{58EA3EB1-EE31-4C52-AC41-D78E82FD8E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745" y="1433072"/>
            <a:ext cx="1972492" cy="2890305"/>
          </a:xfrm>
          <a:prstGeom prst="rect">
            <a:avLst/>
          </a:prstGeom>
          <a:effectLst>
            <a:glow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FF247C76-DD4E-4099-9597-C1D71500F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9" y="1999349"/>
            <a:ext cx="522209" cy="52220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333607B-30E7-4A6D-959B-01135873B3B0}"/>
              </a:ext>
            </a:extLst>
          </p:cNvPr>
          <p:cNvSpPr txBox="1"/>
          <p:nvPr/>
        </p:nvSpPr>
        <p:spPr>
          <a:xfrm>
            <a:off x="1029109" y="1901991"/>
            <a:ext cx="63105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Working by analyzing and identifying the intent of the user’s request to extract relevant entities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9E1C0-D882-400A-A520-CA334EC116A1}"/>
              </a:ext>
            </a:extLst>
          </p:cNvPr>
          <p:cNvSpPr txBox="1"/>
          <p:nvPr/>
        </p:nvSpPr>
        <p:spPr>
          <a:xfrm>
            <a:off x="1029109" y="3235461"/>
            <a:ext cx="63105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Working by adopting three classification methods</a:t>
            </a:r>
          </a:p>
        </p:txBody>
      </p:sp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D04252C4-9AD5-4451-82DD-637E31FC5A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9" y="3145182"/>
            <a:ext cx="522209" cy="522209"/>
          </a:xfrm>
          <a:prstGeom prst="rect">
            <a:avLst/>
          </a:prstGeom>
        </p:spPr>
      </p:pic>
      <p:pic>
        <p:nvPicPr>
          <p:cNvPr id="46" name="Graphic 45" descr="Badge 1 with solid fill">
            <a:extLst>
              <a:ext uri="{FF2B5EF4-FFF2-40B4-BE49-F238E27FC236}">
                <a16:creationId xmlns:a16="http://schemas.microsoft.com/office/drawing/2014/main" id="{43586E51-9737-42EA-96C3-D25315BEB6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277" y="3861240"/>
            <a:ext cx="412782" cy="412780"/>
          </a:xfrm>
          <a:prstGeom prst="rect">
            <a:avLst/>
          </a:prstGeom>
        </p:spPr>
      </p:pic>
      <p:pic>
        <p:nvPicPr>
          <p:cNvPr id="48" name="Graphic 47" descr="Badge with solid fill">
            <a:extLst>
              <a:ext uri="{FF2B5EF4-FFF2-40B4-BE49-F238E27FC236}">
                <a16:creationId xmlns:a16="http://schemas.microsoft.com/office/drawing/2014/main" id="{C73AA98F-ECB9-4D4D-B037-FA63AA8889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1277" y="4566294"/>
            <a:ext cx="412782" cy="412780"/>
          </a:xfrm>
          <a:prstGeom prst="rect">
            <a:avLst/>
          </a:prstGeom>
        </p:spPr>
      </p:pic>
      <p:pic>
        <p:nvPicPr>
          <p:cNvPr id="50" name="Graphic 49" descr="Badge 3 with solid fill">
            <a:extLst>
              <a:ext uri="{FF2B5EF4-FFF2-40B4-BE49-F238E27FC236}">
                <a16:creationId xmlns:a16="http://schemas.microsoft.com/office/drawing/2014/main" id="{B39F60BC-D9DF-4EA0-B996-3C7C618905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1277" y="5271348"/>
            <a:ext cx="412782" cy="41278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3BE7F84-B0EF-4A64-B542-D77D054133CC}"/>
              </a:ext>
            </a:extLst>
          </p:cNvPr>
          <p:cNvSpPr txBox="1"/>
          <p:nvPr/>
        </p:nvSpPr>
        <p:spPr>
          <a:xfrm>
            <a:off x="1426978" y="3867575"/>
            <a:ext cx="2433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Pattern matching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9A22F9-63C2-4004-8289-06B391870DE3}"/>
              </a:ext>
            </a:extLst>
          </p:cNvPr>
          <p:cNvSpPr txBox="1"/>
          <p:nvPr/>
        </p:nvSpPr>
        <p:spPr>
          <a:xfrm>
            <a:off x="1426978" y="4578964"/>
            <a:ext cx="4941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Natural language understanding (</a:t>
            </a:r>
            <a:r>
              <a:rPr lang="en-US" sz="2000" dirty="0" err="1">
                <a:solidFill>
                  <a:schemeClr val="bg1"/>
                </a:solidFill>
                <a:latin typeface="Raleway Light" pitchFamily="2" charset="0"/>
              </a:rPr>
              <a:t>NLU</a:t>
            </a:r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A5D193-86E2-44C4-AF23-227D3AD209D8}"/>
              </a:ext>
            </a:extLst>
          </p:cNvPr>
          <p:cNvSpPr txBox="1"/>
          <p:nvPr/>
        </p:nvSpPr>
        <p:spPr>
          <a:xfrm>
            <a:off x="1426978" y="5276935"/>
            <a:ext cx="4563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Natural language processing (NLP)</a:t>
            </a:r>
          </a:p>
        </p:txBody>
      </p:sp>
      <p:sp>
        <p:nvSpPr>
          <p:cNvPr id="54" name="What is chatbot?">
            <a:extLst>
              <a:ext uri="{FF2B5EF4-FFF2-40B4-BE49-F238E27FC236}">
                <a16:creationId xmlns:a16="http://schemas.microsoft.com/office/drawing/2014/main" id="{18222740-4161-469A-9C30-3FF14D987D90}"/>
              </a:ext>
            </a:extLst>
          </p:cNvPr>
          <p:cNvSpPr txBox="1"/>
          <p:nvPr/>
        </p:nvSpPr>
        <p:spPr>
          <a:xfrm>
            <a:off x="-7128614" y="0"/>
            <a:ext cx="71696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 flip="none" rotWithShape="1">
                  <a:gsLst>
                    <a:gs pos="76000">
                      <a:srgbClr val="0070C0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aleway Medium" pitchFamily="2" charset="0"/>
              </a:rPr>
              <a:t>What is chatbot?</a:t>
            </a:r>
          </a:p>
        </p:txBody>
      </p:sp>
      <p:pic>
        <p:nvPicPr>
          <p:cNvPr id="55" name="Net" descr="Background pattern&#10;&#10;Description automatically generated">
            <a:extLst>
              <a:ext uri="{FF2B5EF4-FFF2-40B4-BE49-F238E27FC236}">
                <a16:creationId xmlns:a16="http://schemas.microsoft.com/office/drawing/2014/main" id="{EC6255C4-FD72-4570-BAD4-4B6DA27F66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5369" y="2949594"/>
            <a:ext cx="1101290" cy="1578600"/>
          </a:xfrm>
          <a:prstGeom prst="rect">
            <a:avLst/>
          </a:prstGeom>
        </p:spPr>
      </p:pic>
      <p:pic>
        <p:nvPicPr>
          <p:cNvPr id="56" name="IP" descr="A picture containing dark&#10;&#10;Description automatically generated">
            <a:extLst>
              <a:ext uri="{FF2B5EF4-FFF2-40B4-BE49-F238E27FC236}">
                <a16:creationId xmlns:a16="http://schemas.microsoft.com/office/drawing/2014/main" id="{69272D31-03FB-420B-98A3-42F980B0AF9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615" y="8326434"/>
            <a:ext cx="8601942" cy="8601942"/>
          </a:xfrm>
          <a:prstGeom prst="rect">
            <a:avLst/>
          </a:prstGeom>
        </p:spPr>
      </p:pic>
      <p:pic>
        <p:nvPicPr>
          <p:cNvPr id="57" name="Pink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2026CD-E122-4868-BDA1-D3999B37DA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1608" y="381534"/>
            <a:ext cx="3495600" cy="3495600"/>
          </a:xfrm>
          <a:prstGeom prst="rect">
            <a:avLst/>
          </a:prstGeom>
        </p:spPr>
      </p:pic>
      <p:pic>
        <p:nvPicPr>
          <p:cNvPr id="58" name="Yellow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F005889-C6F8-4AA2-B105-96EDD8B1A2D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2897" y="2410497"/>
            <a:ext cx="3495600" cy="3495600"/>
          </a:xfrm>
          <a:prstGeom prst="rect">
            <a:avLst/>
          </a:prstGeom>
        </p:spPr>
      </p:pic>
      <p:pic>
        <p:nvPicPr>
          <p:cNvPr id="59" name="Blue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F342CF1-2307-46AE-9C35-BED44808A09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7309" y="1519098"/>
            <a:ext cx="3495600" cy="3495600"/>
          </a:xfrm>
          <a:prstGeom prst="rect">
            <a:avLst/>
          </a:prstGeom>
        </p:spPr>
      </p:pic>
      <p:pic>
        <p:nvPicPr>
          <p:cNvPr id="60" name="Bot">
            <a:extLst>
              <a:ext uri="{FF2B5EF4-FFF2-40B4-BE49-F238E27FC236}">
                <a16:creationId xmlns:a16="http://schemas.microsoft.com/office/drawing/2014/main" id="{DFA9F058-76BE-4E59-A6BC-8860CABD25A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803" y="-7759086"/>
            <a:ext cx="7519369" cy="7519369"/>
          </a:xfrm>
          <a:prstGeom prst="rect">
            <a:avLst/>
          </a:prstGeom>
        </p:spPr>
      </p:pic>
      <p:sp>
        <p:nvSpPr>
          <p:cNvPr id="25" name="How chatbot works?">
            <a:extLst>
              <a:ext uri="{FF2B5EF4-FFF2-40B4-BE49-F238E27FC236}">
                <a16:creationId xmlns:a16="http://schemas.microsoft.com/office/drawing/2014/main" id="{B665E18D-3EC7-4667-AC98-1AEC34084201}"/>
              </a:ext>
            </a:extLst>
          </p:cNvPr>
          <p:cNvSpPr txBox="1"/>
          <p:nvPr/>
        </p:nvSpPr>
        <p:spPr>
          <a:xfrm>
            <a:off x="1217668" y="-891968"/>
            <a:ext cx="1013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Natural Language Understanding</a:t>
            </a:r>
          </a:p>
        </p:txBody>
      </p:sp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49B72C1B-6958-4358-B32B-1B1DBA636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9449" y="4621970"/>
            <a:ext cx="4102189" cy="3756389"/>
          </a:xfrm>
          <a:prstGeom prst="rect">
            <a:avLst/>
          </a:prstGeom>
        </p:spPr>
      </p:pic>
      <p:pic>
        <p:nvPicPr>
          <p:cNvPr id="28" name="Picture 27" descr="A picture containing shape&#10;&#10;Description automatically generated">
            <a:extLst>
              <a:ext uri="{FF2B5EF4-FFF2-40B4-BE49-F238E27FC236}">
                <a16:creationId xmlns:a16="http://schemas.microsoft.com/office/drawing/2014/main" id="{A4F13BCC-F091-417F-9847-C483FDED8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56850" y="-1114997"/>
            <a:ext cx="4102189" cy="3756389"/>
          </a:xfrm>
          <a:prstGeom prst="rect">
            <a:avLst/>
          </a:prstGeom>
        </p:spPr>
      </p:pic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4EBDFB94-3754-43B9-B52C-6F290A253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859" y="4677528"/>
            <a:ext cx="2563326" cy="2347247"/>
          </a:xfrm>
          <a:prstGeom prst="rect">
            <a:avLst/>
          </a:prstGeom>
        </p:spPr>
      </p:pic>
      <p:pic>
        <p:nvPicPr>
          <p:cNvPr id="32" name="Picture 31" descr="A picture containing shape&#10;&#10;Description automatically generated">
            <a:extLst>
              <a:ext uri="{FF2B5EF4-FFF2-40B4-BE49-F238E27FC236}">
                <a16:creationId xmlns:a16="http://schemas.microsoft.com/office/drawing/2014/main" id="{C882D289-E606-4839-B3CD-81957B226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34505" y="4623655"/>
            <a:ext cx="2170110" cy="1987177"/>
          </a:xfrm>
          <a:prstGeom prst="rect">
            <a:avLst/>
          </a:prstGeom>
        </p:spPr>
      </p:pic>
      <p:pic>
        <p:nvPicPr>
          <p:cNvPr id="33" name="Picture 32" descr="A picture containing shape&#10;&#10;Description automatically generated">
            <a:extLst>
              <a:ext uri="{FF2B5EF4-FFF2-40B4-BE49-F238E27FC236}">
                <a16:creationId xmlns:a16="http://schemas.microsoft.com/office/drawing/2014/main" id="{3822294D-A594-44CE-8CC3-A13441AF0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65" y="2286852"/>
            <a:ext cx="4102189" cy="3756389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F9547CEE-AAF4-4BD6-8306-2F55B96EF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71" y="-953513"/>
            <a:ext cx="2563326" cy="23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7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0" grpId="0"/>
      <p:bldP spid="41" grpId="0"/>
      <p:bldP spid="51" grpId="0"/>
      <p:bldP spid="52" grpId="0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0054"/>
            </a:gs>
            <a:gs pos="94000">
              <a:srgbClr val="140069"/>
            </a:gs>
          </a:gsLst>
          <a:path path="rect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picture containing shape&#10;&#10;Description automatically generated">
            <a:extLst>
              <a:ext uri="{FF2B5EF4-FFF2-40B4-BE49-F238E27FC236}">
                <a16:creationId xmlns:a16="http://schemas.microsoft.com/office/drawing/2014/main" id="{485B07B4-907C-4F56-BC13-408E6B341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5" y="-2173529"/>
            <a:ext cx="5159118" cy="4724223"/>
          </a:xfrm>
          <a:prstGeom prst="rect">
            <a:avLst/>
          </a:prstGeom>
        </p:spPr>
      </p:pic>
      <p:pic>
        <p:nvPicPr>
          <p:cNvPr id="61" name="Picture 60" descr="A picture containing shape&#10;&#10;Description automatically generated">
            <a:extLst>
              <a:ext uri="{FF2B5EF4-FFF2-40B4-BE49-F238E27FC236}">
                <a16:creationId xmlns:a16="http://schemas.microsoft.com/office/drawing/2014/main" id="{9ADD68F2-6F90-438F-BCAA-12576A283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34271" y="691075"/>
            <a:ext cx="2170110" cy="1987177"/>
          </a:xfrm>
          <a:prstGeom prst="rect">
            <a:avLst/>
          </a:prstGeom>
        </p:spPr>
      </p:pic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C5D3B52D-5155-44EB-A2E1-9B7264BB3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503492" y="1396684"/>
            <a:ext cx="4102189" cy="3756389"/>
          </a:xfrm>
          <a:prstGeom prst="rect">
            <a:avLst/>
          </a:prstGeom>
        </p:spPr>
      </p:pic>
      <p:sp>
        <p:nvSpPr>
          <p:cNvPr id="4" name="How chatbot works?">
            <a:extLst>
              <a:ext uri="{FF2B5EF4-FFF2-40B4-BE49-F238E27FC236}">
                <a16:creationId xmlns:a16="http://schemas.microsoft.com/office/drawing/2014/main" id="{B014604D-F7F9-4FED-87A5-6B936847F95C}"/>
              </a:ext>
            </a:extLst>
          </p:cNvPr>
          <p:cNvSpPr txBox="1"/>
          <p:nvPr/>
        </p:nvSpPr>
        <p:spPr>
          <a:xfrm>
            <a:off x="1306148" y="58765"/>
            <a:ext cx="1013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Natural Language Understanding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161B5-E408-4F7E-88D1-329A036D2315}"/>
              </a:ext>
            </a:extLst>
          </p:cNvPr>
          <p:cNvSpPr txBox="1"/>
          <p:nvPr/>
        </p:nvSpPr>
        <p:spPr>
          <a:xfrm>
            <a:off x="1174221" y="4259044"/>
            <a:ext cx="4938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Entities: present an idea to your chatbot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5AD2A-CC1C-4A4F-8ABA-412A64E9510A}"/>
              </a:ext>
            </a:extLst>
          </p:cNvPr>
          <p:cNvSpPr txBox="1"/>
          <p:nvPr/>
        </p:nvSpPr>
        <p:spPr>
          <a:xfrm>
            <a:off x="1174221" y="5842231"/>
            <a:ext cx="93614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Context: when </a:t>
            </a:r>
            <a:r>
              <a:rPr lang="en-US" sz="2000" dirty="0" err="1">
                <a:solidFill>
                  <a:schemeClr val="bg1"/>
                </a:solidFill>
                <a:latin typeface="Raleway Light" pitchFamily="2" charset="0"/>
              </a:rPr>
              <a:t>NLU</a:t>
            </a:r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 algorithm identifies the request and it has no historical backdrop of conversation -&gt; not able to recall the request to give the response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4273A5-CBBB-4E4A-930B-18C431A32A98}"/>
              </a:ext>
            </a:extLst>
          </p:cNvPr>
          <p:cNvSpPr txBox="1"/>
          <p:nvPr/>
        </p:nvSpPr>
        <p:spPr>
          <a:xfrm>
            <a:off x="1174221" y="5050638"/>
            <a:ext cx="7835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Expectations: Bot must be able to make a request or ask a query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E4C881-1AB9-400D-9CFF-C582FCD7884F}"/>
              </a:ext>
            </a:extLst>
          </p:cNvPr>
          <p:cNvGrpSpPr/>
          <p:nvPr/>
        </p:nvGrpSpPr>
        <p:grpSpPr>
          <a:xfrm>
            <a:off x="6432920" y="1263822"/>
            <a:ext cx="4536776" cy="2279583"/>
            <a:chOff x="6432920" y="1263822"/>
            <a:chExt cx="4536776" cy="2279583"/>
          </a:xfrm>
        </p:grpSpPr>
        <p:sp>
          <p:nvSpPr>
            <p:cNvPr id="20" name="Border 2">
              <a:extLst>
                <a:ext uri="{FF2B5EF4-FFF2-40B4-BE49-F238E27FC236}">
                  <a16:creationId xmlns:a16="http://schemas.microsoft.com/office/drawing/2014/main" id="{06090D34-AF74-48CB-AC33-3B3E5020BB8D}"/>
                </a:ext>
              </a:extLst>
            </p:cNvPr>
            <p:cNvSpPr/>
            <p:nvPr/>
          </p:nvSpPr>
          <p:spPr>
            <a:xfrm rot="5400000">
              <a:off x="7343449" y="885196"/>
              <a:ext cx="2279583" cy="3036836"/>
            </a:xfrm>
            <a:prstGeom prst="roundRect">
              <a:avLst/>
            </a:prstGeom>
            <a:gradFill>
              <a:gsLst>
                <a:gs pos="16000">
                  <a:srgbClr val="140069"/>
                </a:gs>
                <a:gs pos="100000">
                  <a:srgbClr val="D30093"/>
                </a:gs>
              </a:gsLst>
              <a:lin ang="5400000" scaled="1"/>
            </a:gradFill>
            <a:ln>
              <a:solidFill>
                <a:srgbClr val="FE6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Bot" descr="Icon&#10;&#10;Description automatically generated">
              <a:extLst>
                <a:ext uri="{FF2B5EF4-FFF2-40B4-BE49-F238E27FC236}">
                  <a16:creationId xmlns:a16="http://schemas.microsoft.com/office/drawing/2014/main" id="{F1192554-2970-48DF-937C-90E9BFB3C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920" y="1899291"/>
              <a:ext cx="1063806" cy="1063806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26C02F-6118-4353-878B-0BE8F3F07CE8}"/>
                </a:ext>
              </a:extLst>
            </p:cNvPr>
            <p:cNvGrpSpPr/>
            <p:nvPr/>
          </p:nvGrpSpPr>
          <p:grpSpPr>
            <a:xfrm rot="16200000">
              <a:off x="7050291" y="2197389"/>
              <a:ext cx="1562976" cy="467610"/>
              <a:chOff x="8124477" y="3058657"/>
              <a:chExt cx="1653580" cy="572494"/>
            </a:xfrm>
          </p:grpSpPr>
          <p:sp>
            <p:nvSpPr>
              <p:cNvPr id="21" name="Border 2">
                <a:extLst>
                  <a:ext uri="{FF2B5EF4-FFF2-40B4-BE49-F238E27FC236}">
                    <a16:creationId xmlns:a16="http://schemas.microsoft.com/office/drawing/2014/main" id="{2BA62839-49FE-4BE8-B320-12D943D26BAC}"/>
                  </a:ext>
                </a:extLst>
              </p:cNvPr>
              <p:cNvSpPr/>
              <p:nvPr/>
            </p:nvSpPr>
            <p:spPr>
              <a:xfrm rot="5400000">
                <a:off x="8665020" y="2518114"/>
                <a:ext cx="572494" cy="1653580"/>
              </a:xfrm>
              <a:prstGeom prst="roundRect">
                <a:avLst/>
              </a:prstGeom>
              <a:gradFill>
                <a:gsLst>
                  <a:gs pos="11000">
                    <a:srgbClr val="00B0F0">
                      <a:lumMod val="96000"/>
                    </a:srgbClr>
                  </a:gs>
                  <a:gs pos="100000">
                    <a:srgbClr val="D30093"/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rgbClr val="140069"/>
                    </a:gs>
                    <a:gs pos="100000">
                      <a:srgbClr val="D30093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3C94A8D-76DE-4B50-BD3D-714038A677D3}"/>
                  </a:ext>
                </a:extLst>
              </p:cNvPr>
              <p:cNvSpPr txBox="1"/>
              <p:nvPr/>
            </p:nvSpPr>
            <p:spPr>
              <a:xfrm>
                <a:off x="8340345" y="3144849"/>
                <a:ext cx="12218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Context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E26210-F98E-42E6-AEFC-D3227E349DDD}"/>
                </a:ext>
              </a:extLst>
            </p:cNvPr>
            <p:cNvGrpSpPr/>
            <p:nvPr/>
          </p:nvGrpSpPr>
          <p:grpSpPr>
            <a:xfrm>
              <a:off x="8538665" y="1396684"/>
              <a:ext cx="2420121" cy="923331"/>
              <a:chOff x="8262607" y="3058659"/>
              <a:chExt cx="1404015" cy="382683"/>
            </a:xfrm>
          </p:grpSpPr>
          <p:sp>
            <p:nvSpPr>
              <p:cNvPr id="25" name="Border 2">
                <a:extLst>
                  <a:ext uri="{FF2B5EF4-FFF2-40B4-BE49-F238E27FC236}">
                    <a16:creationId xmlns:a16="http://schemas.microsoft.com/office/drawing/2014/main" id="{59D3E3B4-8956-49A5-8055-ECC79393381E}"/>
                  </a:ext>
                </a:extLst>
              </p:cNvPr>
              <p:cNvSpPr/>
              <p:nvPr/>
            </p:nvSpPr>
            <p:spPr>
              <a:xfrm rot="5400000">
                <a:off x="8773273" y="2547993"/>
                <a:ext cx="382683" cy="1404015"/>
              </a:xfrm>
              <a:prstGeom prst="roundRect">
                <a:avLst/>
              </a:prstGeom>
              <a:gradFill>
                <a:gsLst>
                  <a:gs pos="11000">
                    <a:srgbClr val="140069"/>
                  </a:gs>
                  <a:gs pos="100000">
                    <a:srgbClr val="D30093"/>
                  </a:gs>
                </a:gsLst>
                <a:lin ang="5400000" scaled="1"/>
              </a:gradFill>
              <a:ln w="28575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B35F505-B6D2-48AD-978F-9E920015F2E4}"/>
                  </a:ext>
                </a:extLst>
              </p:cNvPr>
              <p:cNvSpPr txBox="1"/>
              <p:nvPr/>
            </p:nvSpPr>
            <p:spPr>
              <a:xfrm>
                <a:off x="8262607" y="3082006"/>
                <a:ext cx="1377320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Delivery reception</a:t>
                </a:r>
              </a:p>
            </p:txBody>
          </p:sp>
          <p:sp>
            <p:nvSpPr>
              <p:cNvPr id="28" name="Border 2">
                <a:extLst>
                  <a:ext uri="{FF2B5EF4-FFF2-40B4-BE49-F238E27FC236}">
                    <a16:creationId xmlns:a16="http://schemas.microsoft.com/office/drawing/2014/main" id="{C1E4CDD0-E445-4E9C-9440-2B1878FDDA25}"/>
                  </a:ext>
                </a:extLst>
              </p:cNvPr>
              <p:cNvSpPr/>
              <p:nvPr/>
            </p:nvSpPr>
            <p:spPr>
              <a:xfrm rot="5400000">
                <a:off x="8549171" y="3066359"/>
                <a:ext cx="141664" cy="520081"/>
              </a:xfrm>
              <a:prstGeom prst="roundRect">
                <a:avLst/>
              </a:prstGeom>
              <a:gradFill flip="none" rotWithShape="1">
                <a:gsLst>
                  <a:gs pos="11000">
                    <a:srgbClr val="00B0F0">
                      <a:lumMod val="96000"/>
                    </a:srgbClr>
                  </a:gs>
                  <a:gs pos="100000">
                    <a:srgbClr val="D30093"/>
                  </a:gs>
                </a:gsLst>
                <a:lin ang="16200000" scaled="1"/>
                <a:tileRect/>
              </a:gradFill>
              <a:ln>
                <a:gradFill flip="none" rotWithShape="1">
                  <a:gsLst>
                    <a:gs pos="0">
                      <a:srgbClr val="140069"/>
                    </a:gs>
                    <a:gs pos="100000">
                      <a:srgbClr val="D30093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75AF899-06C0-4E1F-ABEA-E5BA8B2E5969}"/>
                  </a:ext>
                </a:extLst>
              </p:cNvPr>
              <p:cNvSpPr txBox="1"/>
              <p:nvPr/>
            </p:nvSpPr>
            <p:spPr>
              <a:xfrm>
                <a:off x="8359962" y="3256241"/>
                <a:ext cx="520081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Param</a:t>
                </a:r>
              </a:p>
            </p:txBody>
          </p:sp>
          <p:sp>
            <p:nvSpPr>
              <p:cNvPr id="29" name="Border 2">
                <a:extLst>
                  <a:ext uri="{FF2B5EF4-FFF2-40B4-BE49-F238E27FC236}">
                    <a16:creationId xmlns:a16="http://schemas.microsoft.com/office/drawing/2014/main" id="{72A9AE84-E309-4AC0-8B3D-6AE69E40503C}"/>
                  </a:ext>
                </a:extLst>
              </p:cNvPr>
              <p:cNvSpPr/>
              <p:nvPr/>
            </p:nvSpPr>
            <p:spPr>
              <a:xfrm rot="5400000">
                <a:off x="9197387" y="3067872"/>
                <a:ext cx="141060" cy="513810"/>
              </a:xfrm>
              <a:prstGeom prst="roundRect">
                <a:avLst/>
              </a:prstGeom>
              <a:gradFill flip="none" rotWithShape="1">
                <a:gsLst>
                  <a:gs pos="11000">
                    <a:srgbClr val="00B0F0">
                      <a:lumMod val="96000"/>
                    </a:srgbClr>
                  </a:gs>
                  <a:gs pos="100000">
                    <a:srgbClr val="D30093"/>
                  </a:gs>
                </a:gsLst>
                <a:lin ang="16200000" scaled="1"/>
                <a:tileRect/>
              </a:gradFill>
              <a:ln>
                <a:gradFill flip="none" rotWithShape="1">
                  <a:gsLst>
                    <a:gs pos="0">
                      <a:srgbClr val="140069"/>
                    </a:gs>
                    <a:gs pos="100000">
                      <a:srgbClr val="D30093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F229F20-0499-4056-8B66-4610FD13D024}"/>
                  </a:ext>
                </a:extLst>
              </p:cNvPr>
              <p:cNvSpPr txBox="1"/>
              <p:nvPr/>
            </p:nvSpPr>
            <p:spPr>
              <a:xfrm>
                <a:off x="8978291" y="3254619"/>
                <a:ext cx="579250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Action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FF4DDF0-DE10-4FE9-836B-3B4A005CCF37}"/>
                </a:ext>
              </a:extLst>
            </p:cNvPr>
            <p:cNvGrpSpPr/>
            <p:nvPr/>
          </p:nvGrpSpPr>
          <p:grpSpPr>
            <a:xfrm>
              <a:off x="8549575" y="2477052"/>
              <a:ext cx="2420121" cy="923331"/>
              <a:chOff x="8262607" y="3058659"/>
              <a:chExt cx="1404015" cy="382683"/>
            </a:xfrm>
          </p:grpSpPr>
          <p:sp>
            <p:nvSpPr>
              <p:cNvPr id="32" name="Border 2">
                <a:extLst>
                  <a:ext uri="{FF2B5EF4-FFF2-40B4-BE49-F238E27FC236}">
                    <a16:creationId xmlns:a16="http://schemas.microsoft.com/office/drawing/2014/main" id="{197F5C88-F92C-4738-92B3-1552B68B758E}"/>
                  </a:ext>
                </a:extLst>
              </p:cNvPr>
              <p:cNvSpPr/>
              <p:nvPr/>
            </p:nvSpPr>
            <p:spPr>
              <a:xfrm rot="5400000">
                <a:off x="8773273" y="2547993"/>
                <a:ext cx="382683" cy="1404015"/>
              </a:xfrm>
              <a:prstGeom prst="roundRect">
                <a:avLst/>
              </a:prstGeom>
              <a:gradFill>
                <a:gsLst>
                  <a:gs pos="11000">
                    <a:srgbClr val="140069"/>
                  </a:gs>
                  <a:gs pos="100000">
                    <a:srgbClr val="D30093"/>
                  </a:gs>
                </a:gsLst>
                <a:lin ang="5400000" scaled="1"/>
              </a:gradFill>
              <a:ln w="28575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9FA3477-5870-46BF-93AD-B57B5C332084}"/>
                  </a:ext>
                </a:extLst>
              </p:cNvPr>
              <p:cNvSpPr txBox="1"/>
              <p:nvPr/>
            </p:nvSpPr>
            <p:spPr>
              <a:xfrm>
                <a:off x="8262607" y="3082006"/>
                <a:ext cx="1377320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Control home device</a:t>
                </a:r>
                <a:endParaRPr lang="en-US" sz="2000" dirty="0">
                  <a:solidFill>
                    <a:schemeClr val="bg1"/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34" name="Border 2">
                <a:extLst>
                  <a:ext uri="{FF2B5EF4-FFF2-40B4-BE49-F238E27FC236}">
                    <a16:creationId xmlns:a16="http://schemas.microsoft.com/office/drawing/2014/main" id="{C6DE6184-6632-46D2-AA2A-F2E40CAF6E70}"/>
                  </a:ext>
                </a:extLst>
              </p:cNvPr>
              <p:cNvSpPr/>
              <p:nvPr/>
            </p:nvSpPr>
            <p:spPr>
              <a:xfrm rot="5400000">
                <a:off x="8549171" y="3066359"/>
                <a:ext cx="141664" cy="520081"/>
              </a:xfrm>
              <a:prstGeom prst="roundRect">
                <a:avLst/>
              </a:prstGeom>
              <a:gradFill flip="none" rotWithShape="1">
                <a:gsLst>
                  <a:gs pos="11000">
                    <a:srgbClr val="00B0F0">
                      <a:lumMod val="96000"/>
                    </a:srgbClr>
                  </a:gs>
                  <a:gs pos="100000">
                    <a:srgbClr val="D30093"/>
                  </a:gs>
                </a:gsLst>
                <a:lin ang="16200000" scaled="1"/>
                <a:tileRect/>
              </a:gradFill>
              <a:ln>
                <a:gradFill flip="none" rotWithShape="1">
                  <a:gsLst>
                    <a:gs pos="0">
                      <a:srgbClr val="140069"/>
                    </a:gs>
                    <a:gs pos="100000">
                      <a:srgbClr val="D30093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6410CDB-3A32-45B6-9637-2EC7B8898B56}"/>
                  </a:ext>
                </a:extLst>
              </p:cNvPr>
              <p:cNvSpPr txBox="1"/>
              <p:nvPr/>
            </p:nvSpPr>
            <p:spPr>
              <a:xfrm>
                <a:off x="8359962" y="3256241"/>
                <a:ext cx="520081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Param</a:t>
                </a:r>
              </a:p>
            </p:txBody>
          </p:sp>
          <p:sp>
            <p:nvSpPr>
              <p:cNvPr id="36" name="Border 2">
                <a:extLst>
                  <a:ext uri="{FF2B5EF4-FFF2-40B4-BE49-F238E27FC236}">
                    <a16:creationId xmlns:a16="http://schemas.microsoft.com/office/drawing/2014/main" id="{6C005265-3C4A-498A-AAB2-4F57AC84F901}"/>
                  </a:ext>
                </a:extLst>
              </p:cNvPr>
              <p:cNvSpPr/>
              <p:nvPr/>
            </p:nvSpPr>
            <p:spPr>
              <a:xfrm rot="5400000">
                <a:off x="9197387" y="3067872"/>
                <a:ext cx="141060" cy="513810"/>
              </a:xfrm>
              <a:prstGeom prst="roundRect">
                <a:avLst/>
              </a:prstGeom>
              <a:gradFill flip="none" rotWithShape="1">
                <a:gsLst>
                  <a:gs pos="11000">
                    <a:srgbClr val="00B0F0">
                      <a:lumMod val="96000"/>
                    </a:srgbClr>
                  </a:gs>
                  <a:gs pos="100000">
                    <a:srgbClr val="D30093"/>
                  </a:gs>
                </a:gsLst>
                <a:lin ang="16200000" scaled="1"/>
                <a:tileRect/>
              </a:gradFill>
              <a:ln>
                <a:gradFill flip="none" rotWithShape="1">
                  <a:gsLst>
                    <a:gs pos="0">
                      <a:srgbClr val="140069"/>
                    </a:gs>
                    <a:gs pos="100000">
                      <a:srgbClr val="D30093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107BCAD-D9B0-46A9-8239-682BF99E2E56}"/>
                  </a:ext>
                </a:extLst>
              </p:cNvPr>
              <p:cNvSpPr txBox="1"/>
              <p:nvPr/>
            </p:nvSpPr>
            <p:spPr>
              <a:xfrm>
                <a:off x="8978291" y="3254619"/>
                <a:ext cx="579250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Action</a:t>
                </a:r>
              </a:p>
            </p:txBody>
          </p:sp>
        </p:grp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CD8622-C40A-4CBD-9BA5-315E3888DDE6}"/>
              </a:ext>
            </a:extLst>
          </p:cNvPr>
          <p:cNvCxnSpPr>
            <a:cxnSpLocks/>
          </p:cNvCxnSpPr>
          <p:nvPr/>
        </p:nvCxnSpPr>
        <p:spPr>
          <a:xfrm>
            <a:off x="2644721" y="2477052"/>
            <a:ext cx="970670" cy="0"/>
          </a:xfrm>
          <a:prstGeom prst="straightConnector1">
            <a:avLst/>
          </a:prstGeom>
          <a:ln w="38100">
            <a:solidFill>
              <a:srgbClr val="FE6E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51D6A2-FF07-46B6-BFE0-9F902DB9E169}"/>
              </a:ext>
            </a:extLst>
          </p:cNvPr>
          <p:cNvCxnSpPr>
            <a:cxnSpLocks/>
          </p:cNvCxnSpPr>
          <p:nvPr/>
        </p:nvCxnSpPr>
        <p:spPr>
          <a:xfrm>
            <a:off x="5403550" y="2477052"/>
            <a:ext cx="970670" cy="0"/>
          </a:xfrm>
          <a:prstGeom prst="straightConnector1">
            <a:avLst/>
          </a:prstGeom>
          <a:ln w="38100">
            <a:solidFill>
              <a:srgbClr val="FE6E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54BBB5A-24E5-4C0C-B47E-5AC32AF9F3BB}"/>
              </a:ext>
            </a:extLst>
          </p:cNvPr>
          <p:cNvSpPr txBox="1"/>
          <p:nvPr/>
        </p:nvSpPr>
        <p:spPr>
          <a:xfrm>
            <a:off x="5184205" y="3188989"/>
            <a:ext cx="1881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Bot instance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1B515A-25EB-4A4E-A541-F4D0EE815F5F}"/>
              </a:ext>
            </a:extLst>
          </p:cNvPr>
          <p:cNvSpPr txBox="1"/>
          <p:nvPr/>
        </p:nvSpPr>
        <p:spPr>
          <a:xfrm>
            <a:off x="8271036" y="3851180"/>
            <a:ext cx="1881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Bot - express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6A0468-5119-4934-AAB5-82DAC3613505}"/>
              </a:ext>
            </a:extLst>
          </p:cNvPr>
          <p:cNvSpPr txBox="1"/>
          <p:nvPr/>
        </p:nvSpPr>
        <p:spPr>
          <a:xfrm>
            <a:off x="10495031" y="3851180"/>
            <a:ext cx="835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73FE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Skill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EA125FD-08B5-4F13-89FF-F0162A9467CF}"/>
              </a:ext>
            </a:extLst>
          </p:cNvPr>
          <p:cNvGrpSpPr/>
          <p:nvPr/>
        </p:nvGrpSpPr>
        <p:grpSpPr>
          <a:xfrm>
            <a:off x="7066071" y="4022135"/>
            <a:ext cx="1063806" cy="1063806"/>
            <a:chOff x="7319295" y="4022135"/>
            <a:chExt cx="1063806" cy="1063806"/>
          </a:xfrm>
        </p:grpSpPr>
        <p:pic>
          <p:nvPicPr>
            <p:cNvPr id="3" name="NLU" descr="Icon&#10;&#10;Description automatically generated">
              <a:extLst>
                <a:ext uri="{FF2B5EF4-FFF2-40B4-BE49-F238E27FC236}">
                  <a16:creationId xmlns:a16="http://schemas.microsoft.com/office/drawing/2014/main" id="{CEAAF789-B2C5-4955-BB40-11ADCC3E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295" y="4022135"/>
              <a:ext cx="1063806" cy="106380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69D010C-355C-417C-AFD6-6381D8D8481F}"/>
                </a:ext>
              </a:extLst>
            </p:cNvPr>
            <p:cNvSpPr txBox="1"/>
            <p:nvPr/>
          </p:nvSpPr>
          <p:spPr>
            <a:xfrm>
              <a:off x="7443365" y="4266745"/>
              <a:ext cx="835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NLU</a:t>
              </a:r>
              <a:endPara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5F3137F-6961-479A-B879-FF5D2609830A}"/>
              </a:ext>
            </a:extLst>
          </p:cNvPr>
          <p:cNvCxnSpPr>
            <a:stCxn id="20" idx="3"/>
            <a:endCxn id="44" idx="0"/>
          </p:cNvCxnSpPr>
          <p:nvPr/>
        </p:nvCxnSpPr>
        <p:spPr>
          <a:xfrm>
            <a:off x="8483241" y="3543406"/>
            <a:ext cx="728728" cy="307774"/>
          </a:xfrm>
          <a:prstGeom prst="straightConnector1">
            <a:avLst/>
          </a:prstGeom>
          <a:ln w="12700">
            <a:solidFill>
              <a:srgbClr val="FE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6E38702-0138-4B8E-9379-7FA14F8D8F27}"/>
              </a:ext>
            </a:extLst>
          </p:cNvPr>
          <p:cNvCxnSpPr>
            <a:cxnSpLocks/>
            <a:endCxn id="43" idx="0"/>
          </p:cNvCxnSpPr>
          <p:nvPr/>
        </p:nvCxnSpPr>
        <p:spPr>
          <a:xfrm flipH="1">
            <a:off x="6125138" y="2900363"/>
            <a:ext cx="677144" cy="288626"/>
          </a:xfrm>
          <a:prstGeom prst="straightConnector1">
            <a:avLst/>
          </a:prstGeom>
          <a:ln w="12700">
            <a:solidFill>
              <a:srgbClr val="FE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4A66FF9-4488-49AD-9AAB-1CB417F70F9C}"/>
              </a:ext>
            </a:extLst>
          </p:cNvPr>
          <p:cNvCxnSpPr>
            <a:stCxn id="32" idx="3"/>
            <a:endCxn id="45" idx="0"/>
          </p:cNvCxnSpPr>
          <p:nvPr/>
        </p:nvCxnSpPr>
        <p:spPr>
          <a:xfrm>
            <a:off x="9759635" y="3400383"/>
            <a:ext cx="1153136" cy="450797"/>
          </a:xfrm>
          <a:prstGeom prst="straightConnector1">
            <a:avLst/>
          </a:prstGeom>
          <a:ln w="12700">
            <a:solidFill>
              <a:srgbClr val="73F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FBFF003-30D7-43A7-BA4E-306423675D14}"/>
              </a:ext>
            </a:extLst>
          </p:cNvPr>
          <p:cNvGrpSpPr/>
          <p:nvPr/>
        </p:nvGrpSpPr>
        <p:grpSpPr>
          <a:xfrm>
            <a:off x="3801969" y="1259412"/>
            <a:ext cx="1493640" cy="2959759"/>
            <a:chOff x="3801969" y="1259412"/>
            <a:chExt cx="1493640" cy="295975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569F9BC-6C55-440F-ABDA-6CBC877F1EBC}"/>
                </a:ext>
              </a:extLst>
            </p:cNvPr>
            <p:cNvGrpSpPr/>
            <p:nvPr/>
          </p:nvGrpSpPr>
          <p:grpSpPr>
            <a:xfrm>
              <a:off x="3926994" y="1259412"/>
              <a:ext cx="1243590" cy="2279586"/>
              <a:chOff x="8357082" y="4049004"/>
              <a:chExt cx="1243590" cy="2279586"/>
            </a:xfrm>
          </p:grpSpPr>
          <p:sp>
            <p:nvSpPr>
              <p:cNvPr id="17" name="Border 1">
                <a:extLst>
                  <a:ext uri="{FF2B5EF4-FFF2-40B4-BE49-F238E27FC236}">
                    <a16:creationId xmlns:a16="http://schemas.microsoft.com/office/drawing/2014/main" id="{9254DB11-5D31-4A87-B3C5-9FD4E95B23B0}"/>
                  </a:ext>
                </a:extLst>
              </p:cNvPr>
              <p:cNvSpPr/>
              <p:nvPr/>
            </p:nvSpPr>
            <p:spPr>
              <a:xfrm>
                <a:off x="8357082" y="4049004"/>
                <a:ext cx="1243590" cy="2279586"/>
              </a:xfrm>
              <a:prstGeom prst="roundRect">
                <a:avLst/>
              </a:prstGeom>
              <a:gradFill>
                <a:gsLst>
                  <a:gs pos="16000">
                    <a:srgbClr val="140069"/>
                  </a:gs>
                  <a:gs pos="100000">
                    <a:srgbClr val="D30093"/>
                  </a:gs>
                </a:gsLst>
                <a:lin ang="5400000" scaled="1"/>
              </a:gradFill>
              <a:ln>
                <a:solidFill>
                  <a:srgbClr val="FE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Text" descr="Icon&#10;&#10;Description automatically generated">
                <a:extLst>
                  <a:ext uri="{FF2B5EF4-FFF2-40B4-BE49-F238E27FC236}">
                    <a16:creationId xmlns:a16="http://schemas.microsoft.com/office/drawing/2014/main" id="{D589789E-46F1-4EEE-AB9B-AE5B5B824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5216" y="4328962"/>
                <a:ext cx="711027" cy="71102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Mess" descr="Icon&#10;&#10;Description automatically generated">
                <a:extLst>
                  <a:ext uri="{FF2B5EF4-FFF2-40B4-BE49-F238E27FC236}">
                    <a16:creationId xmlns:a16="http://schemas.microsoft.com/office/drawing/2014/main" id="{CB8D9AEE-E736-49B4-A1DA-C5D238E44C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4781" y="5385744"/>
                <a:ext cx="703200" cy="71102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199679-0243-438A-8998-DD5FBEAF5F6F}"/>
                </a:ext>
              </a:extLst>
            </p:cNvPr>
            <p:cNvSpPr txBox="1"/>
            <p:nvPr/>
          </p:nvSpPr>
          <p:spPr>
            <a:xfrm>
              <a:off x="3801969" y="3819061"/>
              <a:ext cx="1493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Messenger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AAC671B-1841-49BE-9336-8386013F42B5}"/>
                </a:ext>
              </a:extLst>
            </p:cNvPr>
            <p:cNvCxnSpPr>
              <a:stCxn id="17" idx="2"/>
              <a:endCxn id="42" idx="0"/>
            </p:cNvCxnSpPr>
            <p:nvPr/>
          </p:nvCxnSpPr>
          <p:spPr>
            <a:xfrm>
              <a:off x="4548789" y="3538998"/>
              <a:ext cx="0" cy="280063"/>
            </a:xfrm>
            <a:prstGeom prst="straightConnector1">
              <a:avLst/>
            </a:prstGeom>
            <a:ln w="12700">
              <a:solidFill>
                <a:srgbClr val="FE6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4D4DADC-4123-45CC-AAF6-E8D24D132AF5}"/>
              </a:ext>
            </a:extLst>
          </p:cNvPr>
          <p:cNvCxnSpPr>
            <a:endCxn id="3" idx="0"/>
          </p:cNvCxnSpPr>
          <p:nvPr/>
        </p:nvCxnSpPr>
        <p:spPr>
          <a:xfrm>
            <a:off x="7597974" y="3633042"/>
            <a:ext cx="0" cy="389093"/>
          </a:xfrm>
          <a:prstGeom prst="straightConnector1">
            <a:avLst/>
          </a:prstGeom>
          <a:ln w="38100">
            <a:solidFill>
              <a:srgbClr val="FE6E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Icon&#10;&#10;Description automatically generated">
            <a:extLst>
              <a:ext uri="{FF2B5EF4-FFF2-40B4-BE49-F238E27FC236}">
                <a16:creationId xmlns:a16="http://schemas.microsoft.com/office/drawing/2014/main" id="{C2746DB9-CB64-4410-88A1-461B8ADD7D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1" y="4168129"/>
            <a:ext cx="581939" cy="581939"/>
          </a:xfrm>
          <a:prstGeom prst="rect">
            <a:avLst/>
          </a:prstGeom>
        </p:spPr>
      </p:pic>
      <p:pic>
        <p:nvPicPr>
          <p:cNvPr id="71" name="Picture 70" descr="Icon&#10;&#10;Description automatically generated">
            <a:extLst>
              <a:ext uri="{FF2B5EF4-FFF2-40B4-BE49-F238E27FC236}">
                <a16:creationId xmlns:a16="http://schemas.microsoft.com/office/drawing/2014/main" id="{873DF291-5E0A-4D4B-BA3D-9F8CD18F12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1" y="4959723"/>
            <a:ext cx="581939" cy="581939"/>
          </a:xfrm>
          <a:prstGeom prst="rect">
            <a:avLst/>
          </a:prstGeom>
        </p:spPr>
      </p:pic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FFF8E053-9435-4C9D-9A8E-6FBAE1E39F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81" y="5900771"/>
            <a:ext cx="581939" cy="5819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38EBAB-CE02-4AD2-BEA9-36BBF8FCE574}"/>
              </a:ext>
            </a:extLst>
          </p:cNvPr>
          <p:cNvGrpSpPr/>
          <p:nvPr/>
        </p:nvGrpSpPr>
        <p:grpSpPr>
          <a:xfrm>
            <a:off x="1324102" y="1902425"/>
            <a:ext cx="1063806" cy="1730617"/>
            <a:chOff x="1324102" y="1902425"/>
            <a:chExt cx="1063806" cy="17306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05ADF9F-00C2-4AD7-A668-4E106A82D0B8}"/>
                </a:ext>
              </a:extLst>
            </p:cNvPr>
            <p:cNvGrpSpPr/>
            <p:nvPr/>
          </p:nvGrpSpPr>
          <p:grpSpPr>
            <a:xfrm>
              <a:off x="1324102" y="1902425"/>
              <a:ext cx="1063806" cy="1730617"/>
              <a:chOff x="1324102" y="1902425"/>
              <a:chExt cx="1063806" cy="1730617"/>
            </a:xfrm>
          </p:grpSpPr>
          <p:pic>
            <p:nvPicPr>
              <p:cNvPr id="16" name="User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43FC886C-69E4-4E05-9540-365B9DA733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rgbClr val="FE6E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4102" y="1902425"/>
                <a:ext cx="1063806" cy="1063806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6365907-5BA1-4F0C-9F40-3B67B7FADBE5}"/>
                  </a:ext>
                </a:extLst>
              </p:cNvPr>
              <p:cNvSpPr txBox="1"/>
              <p:nvPr/>
            </p:nvSpPr>
            <p:spPr>
              <a:xfrm>
                <a:off x="1477673" y="3232932"/>
                <a:ext cx="7684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User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C69E5FDF-C5D4-42BC-A2F4-E5A774998F91}"/>
                  </a:ext>
                </a:extLst>
              </p:cNvPr>
              <p:cNvCxnSpPr>
                <a:stCxn id="16" idx="2"/>
                <a:endCxn id="41" idx="0"/>
              </p:cNvCxnSpPr>
              <p:nvPr/>
            </p:nvCxnSpPr>
            <p:spPr>
              <a:xfrm>
                <a:off x="1856005" y="2966231"/>
                <a:ext cx="5879" cy="266701"/>
              </a:xfrm>
              <a:prstGeom prst="straightConnector1">
                <a:avLst/>
              </a:prstGeom>
              <a:ln w="12700">
                <a:solidFill>
                  <a:srgbClr val="FE6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6457871-CA04-4E73-8913-FB0840C4C07D}"/>
                </a:ext>
              </a:extLst>
            </p:cNvPr>
            <p:cNvSpPr/>
            <p:nvPr/>
          </p:nvSpPr>
          <p:spPr>
            <a:xfrm>
              <a:off x="1324102" y="1902425"/>
              <a:ext cx="1063806" cy="1063806"/>
            </a:xfrm>
            <a:prstGeom prst="ellipse">
              <a:avLst/>
            </a:prstGeom>
            <a:noFill/>
            <a:ln>
              <a:solidFill>
                <a:srgbClr val="FE6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How chatbot works?">
            <a:extLst>
              <a:ext uri="{FF2B5EF4-FFF2-40B4-BE49-F238E27FC236}">
                <a16:creationId xmlns:a16="http://schemas.microsoft.com/office/drawing/2014/main" id="{B1E7A940-12EF-4D18-8EE8-8C05BC4C5CC3}"/>
              </a:ext>
            </a:extLst>
          </p:cNvPr>
          <p:cNvSpPr txBox="1"/>
          <p:nvPr/>
        </p:nvSpPr>
        <p:spPr>
          <a:xfrm>
            <a:off x="-8390242" y="137077"/>
            <a:ext cx="85045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gradFill flip="none" rotWithShape="1">
                  <a:gsLst>
                    <a:gs pos="91000">
                      <a:srgbClr val="0070C0"/>
                    </a:gs>
                    <a:gs pos="0">
                      <a:srgbClr val="FE6EFF"/>
                    </a:gs>
                  </a:gsLst>
                  <a:lin ang="0" scaled="1"/>
                  <a:tileRect/>
                </a:gradFill>
                <a:latin typeface="Raleway Medium" pitchFamily="2" charset="0"/>
              </a:rPr>
              <a:t>How chatbot works?</a:t>
            </a:r>
          </a:p>
        </p:txBody>
      </p:sp>
      <p:sp>
        <p:nvSpPr>
          <p:cNvPr id="57" name="How chatbot works?">
            <a:extLst>
              <a:ext uri="{FF2B5EF4-FFF2-40B4-BE49-F238E27FC236}">
                <a16:creationId xmlns:a16="http://schemas.microsoft.com/office/drawing/2014/main" id="{BFBBA715-BBC2-4300-89B2-66C91A42CB2B}"/>
              </a:ext>
            </a:extLst>
          </p:cNvPr>
          <p:cNvSpPr txBox="1"/>
          <p:nvPr/>
        </p:nvSpPr>
        <p:spPr>
          <a:xfrm>
            <a:off x="1574096" y="-1079143"/>
            <a:ext cx="9140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Natural Language Processing</a:t>
            </a:r>
          </a:p>
        </p:txBody>
      </p:sp>
      <p:pic>
        <p:nvPicPr>
          <p:cNvPr id="56" name="Picture 55" descr="A picture containing shape&#10;&#10;Description automatically generated">
            <a:extLst>
              <a:ext uri="{FF2B5EF4-FFF2-40B4-BE49-F238E27FC236}">
                <a16:creationId xmlns:a16="http://schemas.microsoft.com/office/drawing/2014/main" id="{84DB499B-BED7-47E8-9328-88EAA100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205" y="3603799"/>
            <a:ext cx="4102189" cy="3756389"/>
          </a:xfrm>
          <a:prstGeom prst="rect">
            <a:avLst/>
          </a:prstGeom>
        </p:spPr>
      </p:pic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017B13DA-6F2C-425A-883B-D9E6908A7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21330" y="5217856"/>
            <a:ext cx="4102189" cy="3756389"/>
          </a:xfrm>
          <a:prstGeom prst="rect">
            <a:avLst/>
          </a:prstGeom>
        </p:spPr>
      </p:pic>
      <p:pic>
        <p:nvPicPr>
          <p:cNvPr id="60" name="Picture 59" descr="A picture containing shape&#10;&#10;Description automatically generated">
            <a:extLst>
              <a:ext uri="{FF2B5EF4-FFF2-40B4-BE49-F238E27FC236}">
                <a16:creationId xmlns:a16="http://schemas.microsoft.com/office/drawing/2014/main" id="{E36BE2FF-1F66-4FD9-A89C-4BFF1485D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040" y="3477409"/>
            <a:ext cx="2563326" cy="234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3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43" grpId="0"/>
      <p:bldP spid="44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965">
              <a:srgbClr val="140069"/>
            </a:gs>
            <a:gs pos="100000">
              <a:srgbClr val="7A0054"/>
            </a:gs>
            <a:gs pos="37000">
              <a:srgbClr val="140069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w chatbot works?">
            <a:extLst>
              <a:ext uri="{FF2B5EF4-FFF2-40B4-BE49-F238E27FC236}">
                <a16:creationId xmlns:a16="http://schemas.microsoft.com/office/drawing/2014/main" id="{7D549F96-EB62-4BC4-8C4D-BB69E2961D8A}"/>
              </a:ext>
            </a:extLst>
          </p:cNvPr>
          <p:cNvSpPr txBox="1"/>
          <p:nvPr/>
        </p:nvSpPr>
        <p:spPr>
          <a:xfrm>
            <a:off x="1593382" y="138963"/>
            <a:ext cx="9140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Natural Language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1C468-DC67-4F65-B29D-86E7669FEB16}"/>
              </a:ext>
            </a:extLst>
          </p:cNvPr>
          <p:cNvSpPr txBox="1"/>
          <p:nvPr/>
        </p:nvSpPr>
        <p:spPr>
          <a:xfrm>
            <a:off x="1302602" y="4053594"/>
            <a:ext cx="7589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Tokenization: The NLP filters set of words in the form of tokens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7C788-FB75-4F71-ADE5-4BF4B5F44B70}"/>
              </a:ext>
            </a:extLst>
          </p:cNvPr>
          <p:cNvSpPr txBox="1"/>
          <p:nvPr/>
        </p:nvSpPr>
        <p:spPr>
          <a:xfrm>
            <a:off x="1302602" y="4594668"/>
            <a:ext cx="7589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Sentiment Analysis: the bot interprets the user responses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E4DD17-72DB-4490-BACF-5F045C732F3D}"/>
              </a:ext>
            </a:extLst>
          </p:cNvPr>
          <p:cNvSpPr txBox="1"/>
          <p:nvPr/>
        </p:nvSpPr>
        <p:spPr>
          <a:xfrm>
            <a:off x="1305796" y="5143397"/>
            <a:ext cx="9742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Raleway Light" pitchFamily="2" charset="0"/>
              </a:rPr>
              <a:t>Nomalization</a:t>
            </a:r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: check typo errors that can alter the meaning of the user query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53F6B-EF90-4F3F-989C-B91E0F318879}"/>
              </a:ext>
            </a:extLst>
          </p:cNvPr>
          <p:cNvSpPr txBox="1"/>
          <p:nvPr/>
        </p:nvSpPr>
        <p:spPr>
          <a:xfrm>
            <a:off x="1302602" y="5690315"/>
            <a:ext cx="8454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Entity recognition: look for different categories of information required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37DB3-0510-4DC3-B6AA-4A3E24DC2EF2}"/>
              </a:ext>
            </a:extLst>
          </p:cNvPr>
          <p:cNvSpPr txBox="1"/>
          <p:nvPr/>
        </p:nvSpPr>
        <p:spPr>
          <a:xfrm>
            <a:off x="1302602" y="6213079"/>
            <a:ext cx="100377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Dependency Parsing: searches for common phrases that what users want to convey</a:t>
            </a: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81F66339-D7C9-4EA2-8E69-ECA7C0B51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10" y="1706868"/>
            <a:ext cx="1673458" cy="167345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422BD0-BA01-49A1-82E9-5B55F4747281}"/>
              </a:ext>
            </a:extLst>
          </p:cNvPr>
          <p:cNvCxnSpPr/>
          <p:nvPr/>
        </p:nvCxnSpPr>
        <p:spPr>
          <a:xfrm>
            <a:off x="3142875" y="2236767"/>
            <a:ext cx="1083212" cy="0"/>
          </a:xfrm>
          <a:prstGeom prst="straightConnector1">
            <a:avLst/>
          </a:prstGeom>
          <a:ln w="57150">
            <a:solidFill>
              <a:srgbClr val="FE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C058C4-69A7-40B4-BFA8-AC716AF8DBC8}"/>
              </a:ext>
            </a:extLst>
          </p:cNvPr>
          <p:cNvCxnSpPr>
            <a:cxnSpLocks/>
          </p:cNvCxnSpPr>
          <p:nvPr/>
        </p:nvCxnSpPr>
        <p:spPr>
          <a:xfrm flipH="1">
            <a:off x="3128807" y="2757270"/>
            <a:ext cx="1083212" cy="0"/>
          </a:xfrm>
          <a:prstGeom prst="straightConnector1">
            <a:avLst/>
          </a:prstGeom>
          <a:ln w="57150">
            <a:solidFill>
              <a:srgbClr val="73F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FB3CE9-1455-4390-BB06-0CB7174B8C39}"/>
              </a:ext>
            </a:extLst>
          </p:cNvPr>
          <p:cNvCxnSpPr>
            <a:cxnSpLocks/>
          </p:cNvCxnSpPr>
          <p:nvPr/>
        </p:nvCxnSpPr>
        <p:spPr>
          <a:xfrm>
            <a:off x="6617597" y="1608393"/>
            <a:ext cx="1308296" cy="0"/>
          </a:xfrm>
          <a:prstGeom prst="straightConnector1">
            <a:avLst/>
          </a:prstGeom>
          <a:ln w="57150">
            <a:solidFill>
              <a:srgbClr val="FE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2E18D-EB7D-43FE-ADED-63C649BE76C9}"/>
              </a:ext>
            </a:extLst>
          </p:cNvPr>
          <p:cNvCxnSpPr>
            <a:cxnSpLocks/>
          </p:cNvCxnSpPr>
          <p:nvPr/>
        </p:nvCxnSpPr>
        <p:spPr>
          <a:xfrm flipH="1">
            <a:off x="6617597" y="1955409"/>
            <a:ext cx="1308296" cy="0"/>
          </a:xfrm>
          <a:prstGeom prst="straightConnector1">
            <a:avLst/>
          </a:prstGeom>
          <a:ln w="57150">
            <a:solidFill>
              <a:srgbClr val="73F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17DC46-92CA-4ED4-B4C1-1EE706FAEAE4}"/>
              </a:ext>
            </a:extLst>
          </p:cNvPr>
          <p:cNvCxnSpPr>
            <a:cxnSpLocks/>
          </p:cNvCxnSpPr>
          <p:nvPr/>
        </p:nvCxnSpPr>
        <p:spPr>
          <a:xfrm>
            <a:off x="6617597" y="3053849"/>
            <a:ext cx="1308296" cy="0"/>
          </a:xfrm>
          <a:prstGeom prst="straightConnector1">
            <a:avLst/>
          </a:prstGeom>
          <a:ln w="57150">
            <a:solidFill>
              <a:srgbClr val="FE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8C2C64-B64D-4FA4-970F-42842F0A3E11}"/>
              </a:ext>
            </a:extLst>
          </p:cNvPr>
          <p:cNvCxnSpPr>
            <a:cxnSpLocks/>
          </p:cNvCxnSpPr>
          <p:nvPr/>
        </p:nvCxnSpPr>
        <p:spPr>
          <a:xfrm flipH="1">
            <a:off x="6617597" y="3400865"/>
            <a:ext cx="1308296" cy="0"/>
          </a:xfrm>
          <a:prstGeom prst="straightConnector1">
            <a:avLst/>
          </a:prstGeom>
          <a:ln w="57150">
            <a:solidFill>
              <a:srgbClr val="73F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B88C063-F6C5-4803-BAC7-84F5BA1629AE}"/>
              </a:ext>
            </a:extLst>
          </p:cNvPr>
          <p:cNvGrpSpPr/>
          <p:nvPr/>
        </p:nvGrpSpPr>
        <p:grpSpPr>
          <a:xfrm>
            <a:off x="4423037" y="1321649"/>
            <a:ext cx="2025748" cy="2511215"/>
            <a:chOff x="4423037" y="1321649"/>
            <a:chExt cx="2025748" cy="2511215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9239A56B-303C-4124-A559-29AC8DBFFE9A}"/>
                </a:ext>
              </a:extLst>
            </p:cNvPr>
            <p:cNvSpPr/>
            <p:nvPr/>
          </p:nvSpPr>
          <p:spPr>
            <a:xfrm>
              <a:off x="4423037" y="1321649"/>
              <a:ext cx="2025748" cy="2511215"/>
            </a:xfrm>
            <a:prstGeom prst="roundRect">
              <a:avLst/>
            </a:prstGeom>
            <a:gradFill>
              <a:gsLst>
                <a:gs pos="7965">
                  <a:srgbClr val="140069"/>
                </a:gs>
                <a:gs pos="100000">
                  <a:srgbClr val="7A0054"/>
                </a:gs>
                <a:gs pos="37000">
                  <a:srgbClr val="140069"/>
                </a:gs>
              </a:gsLst>
              <a:lin ang="2700000" scaled="1"/>
            </a:gradFill>
            <a:ln>
              <a:solidFill>
                <a:srgbClr val="FE6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438FAF2B-4FB8-40CD-91F9-1E6982EAF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726" y="1432677"/>
              <a:ext cx="1457425" cy="145742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25F2E9-BC30-4195-BE74-19CF196C4BDF}"/>
                </a:ext>
              </a:extLst>
            </p:cNvPr>
            <p:cNvSpPr txBox="1"/>
            <p:nvPr/>
          </p:nvSpPr>
          <p:spPr>
            <a:xfrm>
              <a:off x="4707198" y="2923598"/>
              <a:ext cx="14574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NLP Layer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70950C6-19E2-4FB7-9F42-1908061F1190}"/>
                </a:ext>
              </a:extLst>
            </p:cNvPr>
            <p:cNvSpPr txBox="1"/>
            <p:nvPr/>
          </p:nvSpPr>
          <p:spPr>
            <a:xfrm>
              <a:off x="4580377" y="3240160"/>
              <a:ext cx="1685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Raleway Thin" pitchFamily="2" charset="0"/>
                  <a:cs typeface="Aharoni" panose="02010803020104030203" pitchFamily="2" charset="-79"/>
                </a:rPr>
                <a:t>(Natural Language Processing)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0AA248-3D0B-46D1-8BEB-187B2F234569}"/>
              </a:ext>
            </a:extLst>
          </p:cNvPr>
          <p:cNvGrpSpPr/>
          <p:nvPr/>
        </p:nvGrpSpPr>
        <p:grpSpPr>
          <a:xfrm>
            <a:off x="8133243" y="1121266"/>
            <a:ext cx="2817203" cy="1194910"/>
            <a:chOff x="8133243" y="1121266"/>
            <a:chExt cx="2817203" cy="119491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39074D4-E64B-4F5B-BEF7-D1CE800E266F}"/>
                </a:ext>
              </a:extLst>
            </p:cNvPr>
            <p:cNvSpPr/>
            <p:nvPr/>
          </p:nvSpPr>
          <p:spPr>
            <a:xfrm>
              <a:off x="8133243" y="1121266"/>
              <a:ext cx="2817203" cy="1194910"/>
            </a:xfrm>
            <a:prstGeom prst="roundRect">
              <a:avLst/>
            </a:prstGeom>
            <a:gradFill>
              <a:gsLst>
                <a:gs pos="7965">
                  <a:srgbClr val="140069"/>
                </a:gs>
                <a:gs pos="100000">
                  <a:srgbClr val="7A0054"/>
                </a:gs>
                <a:gs pos="37000">
                  <a:srgbClr val="140069"/>
                </a:gs>
              </a:gsLst>
              <a:lin ang="2700000" scaled="1"/>
            </a:gradFill>
            <a:ln>
              <a:solidFill>
                <a:srgbClr val="FE6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Icon&#10;&#10;Description automatically generated">
              <a:extLst>
                <a:ext uri="{FF2B5EF4-FFF2-40B4-BE49-F238E27FC236}">
                  <a16:creationId xmlns:a16="http://schemas.microsoft.com/office/drawing/2014/main" id="{E54F81A9-077F-4397-A2C5-D7A0371F9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181" y="1202672"/>
              <a:ext cx="1001092" cy="100109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EDDF6D-41F4-4371-A338-AB98A51317B6}"/>
                </a:ext>
              </a:extLst>
            </p:cNvPr>
            <p:cNvSpPr txBox="1"/>
            <p:nvPr/>
          </p:nvSpPr>
          <p:spPr>
            <a:xfrm>
              <a:off x="9244677" y="1240381"/>
              <a:ext cx="1700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Knowledge Base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2D7DB9-3189-43E6-984C-2624CC5E66C0}"/>
                </a:ext>
              </a:extLst>
            </p:cNvPr>
            <p:cNvSpPr txBox="1"/>
            <p:nvPr/>
          </p:nvSpPr>
          <p:spPr>
            <a:xfrm>
              <a:off x="9252031" y="1876954"/>
              <a:ext cx="1685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Raleway Thin" pitchFamily="2" charset="0"/>
                  <a:cs typeface="Aharoni" panose="02010803020104030203" pitchFamily="2" charset="-79"/>
                </a:rPr>
                <a:t>(Source Content)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AD5A61-E7B6-4F32-A160-A7AEA5F1FCFD}"/>
              </a:ext>
            </a:extLst>
          </p:cNvPr>
          <p:cNvGrpSpPr/>
          <p:nvPr/>
        </p:nvGrpSpPr>
        <p:grpSpPr>
          <a:xfrm>
            <a:off x="8133243" y="2630658"/>
            <a:ext cx="2878864" cy="1194910"/>
            <a:chOff x="8133243" y="2630658"/>
            <a:chExt cx="2878864" cy="119491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DCACABA4-C101-4EEF-9C08-1E2AF24123A7}"/>
                </a:ext>
              </a:extLst>
            </p:cNvPr>
            <p:cNvSpPr/>
            <p:nvPr/>
          </p:nvSpPr>
          <p:spPr>
            <a:xfrm>
              <a:off x="8133243" y="2630658"/>
              <a:ext cx="2817203" cy="1194910"/>
            </a:xfrm>
            <a:prstGeom prst="roundRect">
              <a:avLst/>
            </a:prstGeom>
            <a:gradFill>
              <a:gsLst>
                <a:gs pos="7965">
                  <a:srgbClr val="140069"/>
                </a:gs>
                <a:gs pos="100000">
                  <a:srgbClr val="7A0054"/>
                </a:gs>
                <a:gs pos="37000">
                  <a:srgbClr val="140069"/>
                </a:gs>
              </a:gsLst>
              <a:lin ang="2700000" scaled="1"/>
            </a:gradFill>
            <a:ln>
              <a:solidFill>
                <a:srgbClr val="FE6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C60DC730-7C82-486D-9501-C14F5709A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744" y="2740863"/>
              <a:ext cx="1001092" cy="10010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CF6698D-E58A-4012-9D03-BE47F2D6565C}"/>
                </a:ext>
              </a:extLst>
            </p:cNvPr>
            <p:cNvSpPr txBox="1"/>
            <p:nvPr/>
          </p:nvSpPr>
          <p:spPr>
            <a:xfrm>
              <a:off x="9177482" y="2745086"/>
              <a:ext cx="1834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Storage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47B545A-2B2F-40F4-AEEF-917CCF0883CD}"/>
                </a:ext>
              </a:extLst>
            </p:cNvPr>
            <p:cNvSpPr txBox="1"/>
            <p:nvPr/>
          </p:nvSpPr>
          <p:spPr>
            <a:xfrm>
              <a:off x="9236823" y="3139255"/>
              <a:ext cx="1685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Raleway Thin" pitchFamily="2" charset="0"/>
                  <a:cs typeface="Aharoni" panose="02010803020104030203" pitchFamily="2" charset="-79"/>
                </a:rPr>
                <a:t>(Interaction History and Analytics)</a:t>
              </a:r>
            </a:p>
          </p:txBody>
        </p:sp>
      </p:grp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63B0AE0-9848-4C67-8C71-7B08132C4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1" y="4009649"/>
            <a:ext cx="488001" cy="488001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8F3B8E1C-701B-443E-991C-3CAF284E31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1" y="4550723"/>
            <a:ext cx="488001" cy="488001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5C8829F6-432A-4402-8465-368976ADB7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1" y="5099452"/>
            <a:ext cx="488001" cy="488001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5F086D35-0EC9-4FE8-8A25-A75D827709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1" y="5649379"/>
            <a:ext cx="488001" cy="488001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BF60B984-98E1-4FE2-B816-EF8E09428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1" y="6213079"/>
            <a:ext cx="488001" cy="488001"/>
          </a:xfrm>
          <a:prstGeom prst="rect">
            <a:avLst/>
          </a:prstGeom>
        </p:spPr>
      </p:pic>
      <p:sp>
        <p:nvSpPr>
          <p:cNvPr id="38" name="How chatbot works?">
            <a:extLst>
              <a:ext uri="{FF2B5EF4-FFF2-40B4-BE49-F238E27FC236}">
                <a16:creationId xmlns:a16="http://schemas.microsoft.com/office/drawing/2014/main" id="{07444BCA-4E66-4DB9-A823-14F46F54E4A6}"/>
              </a:ext>
            </a:extLst>
          </p:cNvPr>
          <p:cNvSpPr txBox="1"/>
          <p:nvPr/>
        </p:nvSpPr>
        <p:spPr>
          <a:xfrm>
            <a:off x="-10136144" y="138963"/>
            <a:ext cx="1013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Natural Language Understanding</a:t>
            </a:r>
          </a:p>
        </p:txBody>
      </p:sp>
      <p:sp>
        <p:nvSpPr>
          <p:cNvPr id="39" name="How chatbot works?">
            <a:extLst>
              <a:ext uri="{FF2B5EF4-FFF2-40B4-BE49-F238E27FC236}">
                <a16:creationId xmlns:a16="http://schemas.microsoft.com/office/drawing/2014/main" id="{23946A59-6F39-4572-B086-CAAF8C43F909}"/>
              </a:ext>
            </a:extLst>
          </p:cNvPr>
          <p:cNvSpPr txBox="1"/>
          <p:nvPr/>
        </p:nvSpPr>
        <p:spPr>
          <a:xfrm>
            <a:off x="1494195" y="-1231415"/>
            <a:ext cx="9140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Types of Chatbot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20A021-C318-4D6A-A71C-3337B3B7F227}"/>
              </a:ext>
            </a:extLst>
          </p:cNvPr>
          <p:cNvGrpSpPr/>
          <p:nvPr/>
        </p:nvGrpSpPr>
        <p:grpSpPr>
          <a:xfrm>
            <a:off x="16317528" y="-1668045"/>
            <a:ext cx="16170443" cy="8125124"/>
            <a:chOff x="6432920" y="1263822"/>
            <a:chExt cx="4536776" cy="2279583"/>
          </a:xfrm>
        </p:grpSpPr>
        <p:sp>
          <p:nvSpPr>
            <p:cNvPr id="41" name="Border 2">
              <a:extLst>
                <a:ext uri="{FF2B5EF4-FFF2-40B4-BE49-F238E27FC236}">
                  <a16:creationId xmlns:a16="http://schemas.microsoft.com/office/drawing/2014/main" id="{E4F3B9ED-3798-4633-B6DD-22137C662154}"/>
                </a:ext>
              </a:extLst>
            </p:cNvPr>
            <p:cNvSpPr/>
            <p:nvPr/>
          </p:nvSpPr>
          <p:spPr>
            <a:xfrm rot="5400000">
              <a:off x="7343449" y="885196"/>
              <a:ext cx="2279583" cy="3036836"/>
            </a:xfrm>
            <a:prstGeom prst="roundRect">
              <a:avLst/>
            </a:prstGeom>
            <a:gradFill>
              <a:gsLst>
                <a:gs pos="16000">
                  <a:srgbClr val="140069"/>
                </a:gs>
                <a:gs pos="100000">
                  <a:srgbClr val="D30093"/>
                </a:gs>
              </a:gsLst>
              <a:lin ang="5400000" scaled="1"/>
            </a:gradFill>
            <a:ln>
              <a:solidFill>
                <a:srgbClr val="FE6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Bot" descr="Icon&#10;&#10;Description automatically generated">
              <a:extLst>
                <a:ext uri="{FF2B5EF4-FFF2-40B4-BE49-F238E27FC236}">
                  <a16:creationId xmlns:a16="http://schemas.microsoft.com/office/drawing/2014/main" id="{19AA1E09-030C-4E82-A95C-CDFFE5EEE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2920" y="1899291"/>
              <a:ext cx="1063806" cy="1063806"/>
            </a:xfrm>
            <a:prstGeom prst="rect">
              <a:avLst/>
            </a:prstGeom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B66F700-FB2A-4932-9AAA-349DB926C66A}"/>
                </a:ext>
              </a:extLst>
            </p:cNvPr>
            <p:cNvGrpSpPr/>
            <p:nvPr/>
          </p:nvGrpSpPr>
          <p:grpSpPr>
            <a:xfrm rot="16200000">
              <a:off x="7050291" y="2197389"/>
              <a:ext cx="1562976" cy="467610"/>
              <a:chOff x="8124477" y="3058657"/>
              <a:chExt cx="1653580" cy="572494"/>
            </a:xfrm>
          </p:grpSpPr>
          <p:sp>
            <p:nvSpPr>
              <p:cNvPr id="62" name="Border 2">
                <a:extLst>
                  <a:ext uri="{FF2B5EF4-FFF2-40B4-BE49-F238E27FC236}">
                    <a16:creationId xmlns:a16="http://schemas.microsoft.com/office/drawing/2014/main" id="{4868B464-D90D-4A79-8EB8-92947D909EC3}"/>
                  </a:ext>
                </a:extLst>
              </p:cNvPr>
              <p:cNvSpPr/>
              <p:nvPr/>
            </p:nvSpPr>
            <p:spPr>
              <a:xfrm rot="5400000">
                <a:off x="8665020" y="2518114"/>
                <a:ext cx="572494" cy="1653580"/>
              </a:xfrm>
              <a:prstGeom prst="roundRect">
                <a:avLst/>
              </a:prstGeom>
              <a:gradFill>
                <a:gsLst>
                  <a:gs pos="11000">
                    <a:srgbClr val="00B0F0">
                      <a:lumMod val="96000"/>
                    </a:srgbClr>
                  </a:gs>
                  <a:gs pos="100000">
                    <a:srgbClr val="D30093"/>
                  </a:gs>
                </a:gsLst>
                <a:lin ang="5400000" scaled="1"/>
              </a:gradFill>
              <a:ln>
                <a:gradFill flip="none" rotWithShape="1">
                  <a:gsLst>
                    <a:gs pos="0">
                      <a:srgbClr val="140069"/>
                    </a:gs>
                    <a:gs pos="100000">
                      <a:srgbClr val="D30093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A5579E9-D702-48C0-8436-C580537DE4CE}"/>
                  </a:ext>
                </a:extLst>
              </p:cNvPr>
              <p:cNvSpPr txBox="1"/>
              <p:nvPr/>
            </p:nvSpPr>
            <p:spPr>
              <a:xfrm>
                <a:off x="8340345" y="3144849"/>
                <a:ext cx="12218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Context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78A27C1-D8C5-4EE8-B268-8CF531CA9B5A}"/>
                </a:ext>
              </a:extLst>
            </p:cNvPr>
            <p:cNvGrpSpPr/>
            <p:nvPr/>
          </p:nvGrpSpPr>
          <p:grpSpPr>
            <a:xfrm>
              <a:off x="8538665" y="1396684"/>
              <a:ext cx="2420121" cy="923331"/>
              <a:chOff x="8262607" y="3058659"/>
              <a:chExt cx="1404015" cy="382683"/>
            </a:xfrm>
          </p:grpSpPr>
          <p:sp>
            <p:nvSpPr>
              <p:cNvPr id="56" name="Border 2">
                <a:extLst>
                  <a:ext uri="{FF2B5EF4-FFF2-40B4-BE49-F238E27FC236}">
                    <a16:creationId xmlns:a16="http://schemas.microsoft.com/office/drawing/2014/main" id="{39544C89-4545-4E48-94A5-D60042122A41}"/>
                  </a:ext>
                </a:extLst>
              </p:cNvPr>
              <p:cNvSpPr/>
              <p:nvPr/>
            </p:nvSpPr>
            <p:spPr>
              <a:xfrm rot="5400000">
                <a:off x="8773273" y="2547993"/>
                <a:ext cx="382683" cy="1404015"/>
              </a:xfrm>
              <a:prstGeom prst="roundRect">
                <a:avLst/>
              </a:prstGeom>
              <a:gradFill>
                <a:gsLst>
                  <a:gs pos="11000">
                    <a:srgbClr val="140069"/>
                  </a:gs>
                  <a:gs pos="100000">
                    <a:srgbClr val="D30093"/>
                  </a:gs>
                </a:gsLst>
                <a:lin ang="5400000" scaled="1"/>
              </a:gradFill>
              <a:ln w="28575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46DCFCF-909E-49A5-AAE8-A8325C033A79}"/>
                  </a:ext>
                </a:extLst>
              </p:cNvPr>
              <p:cNvSpPr txBox="1"/>
              <p:nvPr/>
            </p:nvSpPr>
            <p:spPr>
              <a:xfrm>
                <a:off x="8262607" y="3082006"/>
                <a:ext cx="1377320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Delivery reception</a:t>
                </a:r>
              </a:p>
            </p:txBody>
          </p:sp>
          <p:sp>
            <p:nvSpPr>
              <p:cNvPr id="58" name="Border 2">
                <a:extLst>
                  <a:ext uri="{FF2B5EF4-FFF2-40B4-BE49-F238E27FC236}">
                    <a16:creationId xmlns:a16="http://schemas.microsoft.com/office/drawing/2014/main" id="{EE64F68C-986C-48ED-90FC-C5770A59783A}"/>
                  </a:ext>
                </a:extLst>
              </p:cNvPr>
              <p:cNvSpPr/>
              <p:nvPr/>
            </p:nvSpPr>
            <p:spPr>
              <a:xfrm rot="5400000">
                <a:off x="8549171" y="3066359"/>
                <a:ext cx="141664" cy="520081"/>
              </a:xfrm>
              <a:prstGeom prst="roundRect">
                <a:avLst/>
              </a:prstGeom>
              <a:gradFill flip="none" rotWithShape="1">
                <a:gsLst>
                  <a:gs pos="11000">
                    <a:srgbClr val="00B0F0">
                      <a:lumMod val="96000"/>
                    </a:srgbClr>
                  </a:gs>
                  <a:gs pos="100000">
                    <a:srgbClr val="D30093"/>
                  </a:gs>
                </a:gsLst>
                <a:lin ang="16200000" scaled="1"/>
                <a:tileRect/>
              </a:gradFill>
              <a:ln>
                <a:gradFill flip="none" rotWithShape="1">
                  <a:gsLst>
                    <a:gs pos="0">
                      <a:srgbClr val="140069"/>
                    </a:gs>
                    <a:gs pos="100000">
                      <a:srgbClr val="D30093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8DFB65D-7349-44D5-ABD2-4507B178841C}"/>
                  </a:ext>
                </a:extLst>
              </p:cNvPr>
              <p:cNvSpPr txBox="1"/>
              <p:nvPr/>
            </p:nvSpPr>
            <p:spPr>
              <a:xfrm>
                <a:off x="8359962" y="3256241"/>
                <a:ext cx="520081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Param</a:t>
                </a:r>
              </a:p>
            </p:txBody>
          </p:sp>
          <p:sp>
            <p:nvSpPr>
              <p:cNvPr id="60" name="Border 2">
                <a:extLst>
                  <a:ext uri="{FF2B5EF4-FFF2-40B4-BE49-F238E27FC236}">
                    <a16:creationId xmlns:a16="http://schemas.microsoft.com/office/drawing/2014/main" id="{86181397-4AE6-4D62-876E-2A291D711BF8}"/>
                  </a:ext>
                </a:extLst>
              </p:cNvPr>
              <p:cNvSpPr/>
              <p:nvPr/>
            </p:nvSpPr>
            <p:spPr>
              <a:xfrm rot="5400000">
                <a:off x="9197387" y="3067872"/>
                <a:ext cx="141060" cy="513810"/>
              </a:xfrm>
              <a:prstGeom prst="roundRect">
                <a:avLst/>
              </a:prstGeom>
              <a:gradFill flip="none" rotWithShape="1">
                <a:gsLst>
                  <a:gs pos="11000">
                    <a:srgbClr val="00B0F0">
                      <a:lumMod val="96000"/>
                    </a:srgbClr>
                  </a:gs>
                  <a:gs pos="100000">
                    <a:srgbClr val="D30093"/>
                  </a:gs>
                </a:gsLst>
                <a:lin ang="16200000" scaled="1"/>
                <a:tileRect/>
              </a:gradFill>
              <a:ln>
                <a:gradFill flip="none" rotWithShape="1">
                  <a:gsLst>
                    <a:gs pos="0">
                      <a:srgbClr val="140069"/>
                    </a:gs>
                    <a:gs pos="100000">
                      <a:srgbClr val="D30093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B2ECBAF-15A9-4F0C-9BB9-6CE7E487E17F}"/>
                  </a:ext>
                </a:extLst>
              </p:cNvPr>
              <p:cNvSpPr txBox="1"/>
              <p:nvPr/>
            </p:nvSpPr>
            <p:spPr>
              <a:xfrm>
                <a:off x="8978291" y="3254619"/>
                <a:ext cx="579250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Action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144BE2E7-01C0-4F7C-8FF9-6694DD99EF79}"/>
                </a:ext>
              </a:extLst>
            </p:cNvPr>
            <p:cNvGrpSpPr/>
            <p:nvPr/>
          </p:nvGrpSpPr>
          <p:grpSpPr>
            <a:xfrm>
              <a:off x="8549575" y="2477052"/>
              <a:ext cx="2420121" cy="923331"/>
              <a:chOff x="8262607" y="3058659"/>
              <a:chExt cx="1404015" cy="382683"/>
            </a:xfrm>
          </p:grpSpPr>
          <p:sp>
            <p:nvSpPr>
              <p:cNvPr id="50" name="Border 2">
                <a:extLst>
                  <a:ext uri="{FF2B5EF4-FFF2-40B4-BE49-F238E27FC236}">
                    <a16:creationId xmlns:a16="http://schemas.microsoft.com/office/drawing/2014/main" id="{C093034F-CD06-4D3E-B5C1-70A20A6A108F}"/>
                  </a:ext>
                </a:extLst>
              </p:cNvPr>
              <p:cNvSpPr/>
              <p:nvPr/>
            </p:nvSpPr>
            <p:spPr>
              <a:xfrm rot="5400000">
                <a:off x="8773273" y="2547993"/>
                <a:ext cx="382683" cy="1404015"/>
              </a:xfrm>
              <a:prstGeom prst="roundRect">
                <a:avLst/>
              </a:prstGeom>
              <a:gradFill>
                <a:gsLst>
                  <a:gs pos="11000">
                    <a:srgbClr val="140069"/>
                  </a:gs>
                  <a:gs pos="100000">
                    <a:srgbClr val="D30093"/>
                  </a:gs>
                </a:gsLst>
                <a:lin ang="5400000" scaled="1"/>
              </a:gradFill>
              <a:ln w="28575">
                <a:solidFill>
                  <a:srgbClr val="73F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6310CF0-C520-483B-A67A-900F50A29663}"/>
                  </a:ext>
                </a:extLst>
              </p:cNvPr>
              <p:cNvSpPr txBox="1"/>
              <p:nvPr/>
            </p:nvSpPr>
            <p:spPr>
              <a:xfrm>
                <a:off x="8262607" y="3082006"/>
                <a:ext cx="1377320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Control home device</a:t>
                </a:r>
                <a:endParaRPr lang="en-US" sz="2000" dirty="0">
                  <a:solidFill>
                    <a:schemeClr val="bg1"/>
                  </a:solidFill>
                  <a:latin typeface="Raleway" panose="020B0503030101060003" pitchFamily="34" charset="0"/>
                </a:endParaRPr>
              </a:p>
            </p:txBody>
          </p:sp>
          <p:sp>
            <p:nvSpPr>
              <p:cNvPr id="52" name="Border 2">
                <a:extLst>
                  <a:ext uri="{FF2B5EF4-FFF2-40B4-BE49-F238E27FC236}">
                    <a16:creationId xmlns:a16="http://schemas.microsoft.com/office/drawing/2014/main" id="{4AEA96DB-1938-4807-B9EA-F0FEAE479518}"/>
                  </a:ext>
                </a:extLst>
              </p:cNvPr>
              <p:cNvSpPr/>
              <p:nvPr/>
            </p:nvSpPr>
            <p:spPr>
              <a:xfrm rot="5400000">
                <a:off x="8549171" y="3066359"/>
                <a:ext cx="141664" cy="520081"/>
              </a:xfrm>
              <a:prstGeom prst="roundRect">
                <a:avLst/>
              </a:prstGeom>
              <a:gradFill flip="none" rotWithShape="1">
                <a:gsLst>
                  <a:gs pos="11000">
                    <a:srgbClr val="00B0F0">
                      <a:lumMod val="96000"/>
                    </a:srgbClr>
                  </a:gs>
                  <a:gs pos="100000">
                    <a:srgbClr val="D30093"/>
                  </a:gs>
                </a:gsLst>
                <a:lin ang="16200000" scaled="1"/>
                <a:tileRect/>
              </a:gradFill>
              <a:ln>
                <a:gradFill flip="none" rotWithShape="1">
                  <a:gsLst>
                    <a:gs pos="0">
                      <a:srgbClr val="140069"/>
                    </a:gs>
                    <a:gs pos="100000">
                      <a:srgbClr val="D30093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0ACFB6-7AF1-417D-9595-1F60ED2F090D}"/>
                  </a:ext>
                </a:extLst>
              </p:cNvPr>
              <p:cNvSpPr txBox="1"/>
              <p:nvPr/>
            </p:nvSpPr>
            <p:spPr>
              <a:xfrm>
                <a:off x="8359962" y="3256241"/>
                <a:ext cx="520081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Param</a:t>
                </a:r>
              </a:p>
            </p:txBody>
          </p:sp>
          <p:sp>
            <p:nvSpPr>
              <p:cNvPr id="54" name="Border 2">
                <a:extLst>
                  <a:ext uri="{FF2B5EF4-FFF2-40B4-BE49-F238E27FC236}">
                    <a16:creationId xmlns:a16="http://schemas.microsoft.com/office/drawing/2014/main" id="{25355DD9-E555-4545-8761-21FC0D62E779}"/>
                  </a:ext>
                </a:extLst>
              </p:cNvPr>
              <p:cNvSpPr/>
              <p:nvPr/>
            </p:nvSpPr>
            <p:spPr>
              <a:xfrm rot="5400000">
                <a:off x="9197387" y="3067872"/>
                <a:ext cx="141060" cy="513810"/>
              </a:xfrm>
              <a:prstGeom prst="roundRect">
                <a:avLst/>
              </a:prstGeom>
              <a:gradFill flip="none" rotWithShape="1">
                <a:gsLst>
                  <a:gs pos="11000">
                    <a:srgbClr val="00B0F0">
                      <a:lumMod val="96000"/>
                    </a:srgbClr>
                  </a:gs>
                  <a:gs pos="100000">
                    <a:srgbClr val="D30093"/>
                  </a:gs>
                </a:gsLst>
                <a:lin ang="16200000" scaled="1"/>
                <a:tileRect/>
              </a:gradFill>
              <a:ln>
                <a:gradFill flip="none" rotWithShape="1">
                  <a:gsLst>
                    <a:gs pos="0">
                      <a:srgbClr val="140069"/>
                    </a:gs>
                    <a:gs pos="100000">
                      <a:srgbClr val="D30093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D210176-5FFD-49A0-8150-F649700DCF62}"/>
                  </a:ext>
                </a:extLst>
              </p:cNvPr>
              <p:cNvSpPr txBox="1"/>
              <p:nvPr/>
            </p:nvSpPr>
            <p:spPr>
              <a:xfrm>
                <a:off x="8978291" y="3254619"/>
                <a:ext cx="579250" cy="140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  <a:latin typeface="Raleway" panose="020B0503030101060003" pitchFamily="34" charset="0"/>
                  </a:rPr>
                  <a:t>Action</a:t>
                </a:r>
              </a:p>
            </p:txBody>
          </p:sp>
        </p:grp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5043B5D-B8BD-46EF-AD14-ACAF7B4F1753}"/>
              </a:ext>
            </a:extLst>
          </p:cNvPr>
          <p:cNvCxnSpPr>
            <a:cxnSpLocks/>
          </p:cNvCxnSpPr>
          <p:nvPr/>
        </p:nvCxnSpPr>
        <p:spPr>
          <a:xfrm>
            <a:off x="21643921" y="708105"/>
            <a:ext cx="970670" cy="0"/>
          </a:xfrm>
          <a:prstGeom prst="straightConnector1">
            <a:avLst/>
          </a:prstGeom>
          <a:ln w="38100">
            <a:solidFill>
              <a:srgbClr val="FE6E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115CE9D-EE79-4226-9B45-363072768948}"/>
              </a:ext>
            </a:extLst>
          </p:cNvPr>
          <p:cNvCxnSpPr>
            <a:cxnSpLocks/>
          </p:cNvCxnSpPr>
          <p:nvPr/>
        </p:nvCxnSpPr>
        <p:spPr>
          <a:xfrm>
            <a:off x="24402750" y="708105"/>
            <a:ext cx="970670" cy="0"/>
          </a:xfrm>
          <a:prstGeom prst="straightConnector1">
            <a:avLst/>
          </a:prstGeom>
          <a:ln w="38100">
            <a:solidFill>
              <a:srgbClr val="FE6E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A7DBBB0-53D5-4164-80F6-1DC2FA8F504D}"/>
              </a:ext>
            </a:extLst>
          </p:cNvPr>
          <p:cNvGrpSpPr/>
          <p:nvPr/>
        </p:nvGrpSpPr>
        <p:grpSpPr>
          <a:xfrm>
            <a:off x="3684481" y="8857188"/>
            <a:ext cx="5730456" cy="5730456"/>
            <a:chOff x="7319295" y="4022135"/>
            <a:chExt cx="1063806" cy="1063806"/>
          </a:xfrm>
        </p:grpSpPr>
        <p:pic>
          <p:nvPicPr>
            <p:cNvPr id="67" name="NLU" descr="Icon&#10;&#10;Description automatically generated">
              <a:extLst>
                <a:ext uri="{FF2B5EF4-FFF2-40B4-BE49-F238E27FC236}">
                  <a16:creationId xmlns:a16="http://schemas.microsoft.com/office/drawing/2014/main" id="{592C252E-4F6D-4D0E-8014-95C5A9C2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295" y="4022135"/>
              <a:ext cx="1063806" cy="1063806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04C8E7E-459D-4ECB-942F-8E533A462044}"/>
                </a:ext>
              </a:extLst>
            </p:cNvPr>
            <p:cNvSpPr txBox="1"/>
            <p:nvPr/>
          </p:nvSpPr>
          <p:spPr>
            <a:xfrm>
              <a:off x="7443365" y="4266745"/>
              <a:ext cx="835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400" dirty="0" err="1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NLU</a:t>
              </a:r>
              <a:endParaRPr lang="en-US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1785090-7623-4CE3-B9C1-A1E5877373D3}"/>
              </a:ext>
            </a:extLst>
          </p:cNvPr>
          <p:cNvCxnSpPr>
            <a:cxnSpLocks/>
          </p:cNvCxnSpPr>
          <p:nvPr/>
        </p:nvCxnSpPr>
        <p:spPr>
          <a:xfrm flipH="1">
            <a:off x="25124338" y="1131416"/>
            <a:ext cx="677144" cy="288626"/>
          </a:xfrm>
          <a:prstGeom prst="straightConnector1">
            <a:avLst/>
          </a:prstGeom>
          <a:ln w="12700">
            <a:solidFill>
              <a:srgbClr val="FE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0049A8E-DCA5-4542-857C-D7447E6ED8D9}"/>
              </a:ext>
            </a:extLst>
          </p:cNvPr>
          <p:cNvGrpSpPr/>
          <p:nvPr/>
        </p:nvGrpSpPr>
        <p:grpSpPr>
          <a:xfrm>
            <a:off x="2828779" y="-13734991"/>
            <a:ext cx="6063774" cy="12015820"/>
            <a:chOff x="3801969" y="1259412"/>
            <a:chExt cx="1493640" cy="295975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0ED7A60-D380-4969-A404-D95AA80A3E63}"/>
                </a:ext>
              </a:extLst>
            </p:cNvPr>
            <p:cNvGrpSpPr/>
            <p:nvPr/>
          </p:nvGrpSpPr>
          <p:grpSpPr>
            <a:xfrm>
              <a:off x="3926994" y="1259412"/>
              <a:ext cx="1243590" cy="2279586"/>
              <a:chOff x="8357082" y="4049004"/>
              <a:chExt cx="1243590" cy="2279586"/>
            </a:xfrm>
          </p:grpSpPr>
          <p:sp>
            <p:nvSpPr>
              <p:cNvPr id="74" name="Border 1">
                <a:extLst>
                  <a:ext uri="{FF2B5EF4-FFF2-40B4-BE49-F238E27FC236}">
                    <a16:creationId xmlns:a16="http://schemas.microsoft.com/office/drawing/2014/main" id="{698D379E-FA4D-476C-9D9B-38A8BDEB81B1}"/>
                  </a:ext>
                </a:extLst>
              </p:cNvPr>
              <p:cNvSpPr/>
              <p:nvPr/>
            </p:nvSpPr>
            <p:spPr>
              <a:xfrm>
                <a:off x="8357082" y="4049004"/>
                <a:ext cx="1243590" cy="2279586"/>
              </a:xfrm>
              <a:prstGeom prst="roundRect">
                <a:avLst/>
              </a:prstGeom>
              <a:gradFill>
                <a:gsLst>
                  <a:gs pos="16000">
                    <a:srgbClr val="140069"/>
                  </a:gs>
                  <a:gs pos="100000">
                    <a:srgbClr val="D30093"/>
                  </a:gs>
                </a:gsLst>
                <a:lin ang="5400000" scaled="1"/>
              </a:gradFill>
              <a:ln>
                <a:solidFill>
                  <a:srgbClr val="FE6E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5" name="Text" descr="Icon&#10;&#10;Description automatically generated">
                <a:extLst>
                  <a:ext uri="{FF2B5EF4-FFF2-40B4-BE49-F238E27FC236}">
                    <a16:creationId xmlns:a16="http://schemas.microsoft.com/office/drawing/2014/main" id="{846EA0BD-097C-4C28-813C-83023809F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5216" y="4328962"/>
                <a:ext cx="711027" cy="71102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6" name="Mess" descr="Icon&#10;&#10;Description automatically generated">
                <a:extLst>
                  <a:ext uri="{FF2B5EF4-FFF2-40B4-BE49-F238E27FC236}">
                    <a16:creationId xmlns:a16="http://schemas.microsoft.com/office/drawing/2014/main" id="{CDAB76C6-85F8-450B-9D75-86C9DDA21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4781" y="5385744"/>
                <a:ext cx="703200" cy="71102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08DDFC8-9C7F-4DA5-8021-3166318A46B0}"/>
                </a:ext>
              </a:extLst>
            </p:cNvPr>
            <p:cNvSpPr txBox="1"/>
            <p:nvPr/>
          </p:nvSpPr>
          <p:spPr>
            <a:xfrm>
              <a:off x="3801969" y="3819061"/>
              <a:ext cx="14936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Messenger</a:t>
              </a: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30E1BF4-6A47-41B5-B167-264016C15469}"/>
                </a:ext>
              </a:extLst>
            </p:cNvPr>
            <p:cNvCxnSpPr>
              <a:stCxn id="74" idx="2"/>
              <a:endCxn id="72" idx="0"/>
            </p:cNvCxnSpPr>
            <p:nvPr/>
          </p:nvCxnSpPr>
          <p:spPr>
            <a:xfrm>
              <a:off x="4548789" y="3538998"/>
              <a:ext cx="0" cy="280063"/>
            </a:xfrm>
            <a:prstGeom prst="straightConnector1">
              <a:avLst/>
            </a:prstGeom>
            <a:ln w="12700">
              <a:solidFill>
                <a:srgbClr val="FE6E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A6157C6-1D06-4BE1-A9D1-1227EA6624DA}"/>
              </a:ext>
            </a:extLst>
          </p:cNvPr>
          <p:cNvGrpSpPr/>
          <p:nvPr/>
        </p:nvGrpSpPr>
        <p:grpSpPr>
          <a:xfrm>
            <a:off x="-13106507" y="-2276136"/>
            <a:ext cx="5294977" cy="8613955"/>
            <a:chOff x="1324102" y="1902425"/>
            <a:chExt cx="1063806" cy="173061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E362B8A-5C92-4FDD-9874-F59F3FD4E3F0}"/>
                </a:ext>
              </a:extLst>
            </p:cNvPr>
            <p:cNvGrpSpPr/>
            <p:nvPr/>
          </p:nvGrpSpPr>
          <p:grpSpPr>
            <a:xfrm>
              <a:off x="1324102" y="1902425"/>
              <a:ext cx="1063806" cy="1730617"/>
              <a:chOff x="1324102" y="1902425"/>
              <a:chExt cx="1063806" cy="1730617"/>
            </a:xfrm>
          </p:grpSpPr>
          <p:pic>
            <p:nvPicPr>
              <p:cNvPr id="80" name="User" descr="Icon&#10;&#10;Description automatically generated with medium confidence">
                <a:extLst>
                  <a:ext uri="{FF2B5EF4-FFF2-40B4-BE49-F238E27FC236}">
                    <a16:creationId xmlns:a16="http://schemas.microsoft.com/office/drawing/2014/main" id="{83BACCD5-E950-4D20-9957-E817B5678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prstClr val="black"/>
                  <a:srgbClr val="FE6EF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4102" y="1902425"/>
                <a:ext cx="1063806" cy="1063806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69410B5-C698-4FE6-AFF4-AE938B56CD80}"/>
                  </a:ext>
                </a:extLst>
              </p:cNvPr>
              <p:cNvSpPr txBox="1"/>
              <p:nvPr/>
            </p:nvSpPr>
            <p:spPr>
              <a:xfrm>
                <a:off x="1477673" y="3232932"/>
                <a:ext cx="7684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User</a:t>
                </a:r>
              </a:p>
            </p:txBody>
          </p: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66DD86CD-5AB0-402A-B2A5-AAE16B2A1087}"/>
                  </a:ext>
                </a:extLst>
              </p:cNvPr>
              <p:cNvCxnSpPr>
                <a:stCxn id="80" idx="2"/>
                <a:endCxn id="81" idx="0"/>
              </p:cNvCxnSpPr>
              <p:nvPr/>
            </p:nvCxnSpPr>
            <p:spPr>
              <a:xfrm>
                <a:off x="1856005" y="2966231"/>
                <a:ext cx="5879" cy="266701"/>
              </a:xfrm>
              <a:prstGeom prst="straightConnector1">
                <a:avLst/>
              </a:prstGeom>
              <a:ln w="12700">
                <a:solidFill>
                  <a:srgbClr val="FE6E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92E082A-12AF-4F94-8057-24355ECF057B}"/>
                </a:ext>
              </a:extLst>
            </p:cNvPr>
            <p:cNvSpPr/>
            <p:nvPr/>
          </p:nvSpPr>
          <p:spPr>
            <a:xfrm>
              <a:off x="1324102" y="1902425"/>
              <a:ext cx="1063806" cy="1063806"/>
            </a:xfrm>
            <a:prstGeom prst="ellipse">
              <a:avLst/>
            </a:prstGeom>
            <a:noFill/>
            <a:ln>
              <a:solidFill>
                <a:srgbClr val="FE6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3" name="Picture 82" descr="A picture containing shape&#10;&#10;Description automatically generated">
            <a:extLst>
              <a:ext uri="{FF2B5EF4-FFF2-40B4-BE49-F238E27FC236}">
                <a16:creationId xmlns:a16="http://schemas.microsoft.com/office/drawing/2014/main" id="{EA9A64FA-5DAA-48AC-996D-9CE6B58593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850" y="4922054"/>
            <a:ext cx="4102189" cy="3756389"/>
          </a:xfrm>
          <a:prstGeom prst="rect">
            <a:avLst/>
          </a:prstGeom>
        </p:spPr>
      </p:pic>
      <p:pic>
        <p:nvPicPr>
          <p:cNvPr id="84" name="Picture 83" descr="A picture containing shape&#10;&#10;Description automatically generated">
            <a:extLst>
              <a:ext uri="{FF2B5EF4-FFF2-40B4-BE49-F238E27FC236}">
                <a16:creationId xmlns:a16="http://schemas.microsoft.com/office/drawing/2014/main" id="{1F27F6F1-ADA3-4036-9A74-4355752748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90147" y="5514814"/>
            <a:ext cx="4102189" cy="3756389"/>
          </a:xfrm>
          <a:prstGeom prst="rect">
            <a:avLst/>
          </a:prstGeom>
        </p:spPr>
      </p:pic>
      <p:pic>
        <p:nvPicPr>
          <p:cNvPr id="85" name="Picture 84" descr="A picture containing shape&#10;&#10;Description automatically generated">
            <a:extLst>
              <a:ext uri="{FF2B5EF4-FFF2-40B4-BE49-F238E27FC236}">
                <a16:creationId xmlns:a16="http://schemas.microsoft.com/office/drawing/2014/main" id="{19D65AB0-151B-414D-9335-8A88A23D07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777" y="889607"/>
            <a:ext cx="2563326" cy="2347247"/>
          </a:xfrm>
          <a:prstGeom prst="rect">
            <a:avLst/>
          </a:prstGeom>
        </p:spPr>
      </p:pic>
      <p:pic>
        <p:nvPicPr>
          <p:cNvPr id="86" name="Picture 85" descr="A picture containing shape&#10;&#10;Description automatically generated">
            <a:extLst>
              <a:ext uri="{FF2B5EF4-FFF2-40B4-BE49-F238E27FC236}">
                <a16:creationId xmlns:a16="http://schemas.microsoft.com/office/drawing/2014/main" id="{E8E675F8-AC91-4381-BD0E-7D77B29772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125380" y="2385213"/>
            <a:ext cx="2170110" cy="1987177"/>
          </a:xfrm>
          <a:prstGeom prst="rect">
            <a:avLst/>
          </a:prstGeom>
        </p:spPr>
      </p:pic>
      <p:pic>
        <p:nvPicPr>
          <p:cNvPr id="87" name="Picture 86" descr="A picture containing shape&#10;&#10;Description automatically generated">
            <a:extLst>
              <a:ext uri="{FF2B5EF4-FFF2-40B4-BE49-F238E27FC236}">
                <a16:creationId xmlns:a16="http://schemas.microsoft.com/office/drawing/2014/main" id="{666C2D7B-BA82-4DB5-8CA2-816230F966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5107" y="3236854"/>
            <a:ext cx="4102189" cy="3756389"/>
          </a:xfrm>
          <a:prstGeom prst="rect">
            <a:avLst/>
          </a:prstGeom>
        </p:spPr>
      </p:pic>
      <p:pic>
        <p:nvPicPr>
          <p:cNvPr id="89" name="Picture 88" descr="A picture containing shape&#10;&#10;Description automatically generated">
            <a:extLst>
              <a:ext uri="{FF2B5EF4-FFF2-40B4-BE49-F238E27FC236}">
                <a16:creationId xmlns:a16="http://schemas.microsoft.com/office/drawing/2014/main" id="{1FDDB25C-A231-4C14-BE80-B4E3B226C5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7202" y="-368766"/>
            <a:ext cx="5159118" cy="47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74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1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7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50"/>
                            </p:stCondLst>
                            <p:childTnLst>
                              <p:par>
                                <p:cTn id="1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rgbClr val="140069"/>
            </a:gs>
            <a:gs pos="92000">
              <a:srgbClr val="92006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 descr="A picture containing shape&#10;&#10;Description automatically generated">
            <a:extLst>
              <a:ext uri="{FF2B5EF4-FFF2-40B4-BE49-F238E27FC236}">
                <a16:creationId xmlns:a16="http://schemas.microsoft.com/office/drawing/2014/main" id="{551CB634-6828-4886-B787-3B7850DEF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06485" y="2936543"/>
            <a:ext cx="2170110" cy="1987177"/>
          </a:xfrm>
          <a:prstGeom prst="rect">
            <a:avLst/>
          </a:prstGeom>
        </p:spPr>
      </p:pic>
      <p:pic>
        <p:nvPicPr>
          <p:cNvPr id="62" name="Picture 61" descr="A picture containing shape&#10;&#10;Description automatically generated">
            <a:extLst>
              <a:ext uri="{FF2B5EF4-FFF2-40B4-BE49-F238E27FC236}">
                <a16:creationId xmlns:a16="http://schemas.microsoft.com/office/drawing/2014/main" id="{A6CB3190-5CFD-46B3-869E-BC3F9C9DF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169" y="3093606"/>
            <a:ext cx="2563326" cy="2347247"/>
          </a:xfrm>
          <a:prstGeom prst="rect">
            <a:avLst/>
          </a:prstGeom>
        </p:spPr>
      </p:pic>
      <p:pic>
        <p:nvPicPr>
          <p:cNvPr id="57" name="Picture 56" descr="A picture containing shape&#10;&#10;Description automatically generated">
            <a:extLst>
              <a:ext uri="{FF2B5EF4-FFF2-40B4-BE49-F238E27FC236}">
                <a16:creationId xmlns:a16="http://schemas.microsoft.com/office/drawing/2014/main" id="{B16F186E-3FC9-4ED6-9FF8-7569C9DB9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02413" y="-1882045"/>
            <a:ext cx="5159118" cy="4724223"/>
          </a:xfrm>
          <a:prstGeom prst="rect">
            <a:avLst/>
          </a:prstGeom>
        </p:spPr>
      </p:pic>
      <p:pic>
        <p:nvPicPr>
          <p:cNvPr id="59" name="Picture 58" descr="A picture containing shape&#10;&#10;Description automatically generated">
            <a:extLst>
              <a:ext uri="{FF2B5EF4-FFF2-40B4-BE49-F238E27FC236}">
                <a16:creationId xmlns:a16="http://schemas.microsoft.com/office/drawing/2014/main" id="{2EDE7060-0654-4763-B87B-7B1104D3B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97152" y="3597580"/>
            <a:ext cx="4102189" cy="3756389"/>
          </a:xfrm>
          <a:prstGeom prst="rect">
            <a:avLst/>
          </a:prstGeom>
        </p:spPr>
      </p:pic>
      <p:pic>
        <p:nvPicPr>
          <p:cNvPr id="60" name="Picture 59" descr="A picture containing shape&#10;&#10;Description automatically generated">
            <a:extLst>
              <a:ext uri="{FF2B5EF4-FFF2-40B4-BE49-F238E27FC236}">
                <a16:creationId xmlns:a16="http://schemas.microsoft.com/office/drawing/2014/main" id="{D716E557-7A43-4DF7-A00F-D86700E91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474" y="5421803"/>
            <a:ext cx="4102189" cy="3756389"/>
          </a:xfrm>
          <a:prstGeom prst="rect">
            <a:avLst/>
          </a:prstGeom>
        </p:spPr>
      </p:pic>
      <p:pic>
        <p:nvPicPr>
          <p:cNvPr id="61" name="Picture 60" descr="A picture containing shape&#10;&#10;Description automatically generated">
            <a:extLst>
              <a:ext uri="{FF2B5EF4-FFF2-40B4-BE49-F238E27FC236}">
                <a16:creationId xmlns:a16="http://schemas.microsoft.com/office/drawing/2014/main" id="{51A781B5-6228-4AFA-BB4A-1E9BC813F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43650" y="917848"/>
            <a:ext cx="4102189" cy="3756389"/>
          </a:xfrm>
          <a:prstGeom prst="rect">
            <a:avLst/>
          </a:prstGeom>
        </p:spPr>
      </p:pic>
      <p:sp>
        <p:nvSpPr>
          <p:cNvPr id="2" name="How chatbot works?">
            <a:extLst>
              <a:ext uri="{FF2B5EF4-FFF2-40B4-BE49-F238E27FC236}">
                <a16:creationId xmlns:a16="http://schemas.microsoft.com/office/drawing/2014/main" id="{9E8A461E-EB51-4B66-93E8-8106A92EFEC5}"/>
              </a:ext>
            </a:extLst>
          </p:cNvPr>
          <p:cNvSpPr txBox="1"/>
          <p:nvPr/>
        </p:nvSpPr>
        <p:spPr>
          <a:xfrm>
            <a:off x="1525866" y="101385"/>
            <a:ext cx="9140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Types of Chatbot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4E1699-AD55-46E0-9ABF-FD30054FFE70}"/>
              </a:ext>
            </a:extLst>
          </p:cNvPr>
          <p:cNvSpPr/>
          <p:nvPr/>
        </p:nvSpPr>
        <p:spPr>
          <a:xfrm>
            <a:off x="1228374" y="5440854"/>
            <a:ext cx="1849263" cy="402395"/>
          </a:xfrm>
          <a:prstGeom prst="ellipse">
            <a:avLst/>
          </a:prstGeom>
          <a:gradFill>
            <a:gsLst>
              <a:gs pos="49000">
                <a:srgbClr val="140069"/>
              </a:gs>
              <a:gs pos="96460">
                <a:srgbClr val="D30093"/>
              </a:gs>
              <a:gs pos="0">
                <a:srgbClr val="D30093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B8334E1-4088-44F0-8730-FC070E2B82BB}"/>
              </a:ext>
            </a:extLst>
          </p:cNvPr>
          <p:cNvSpPr/>
          <p:nvPr/>
        </p:nvSpPr>
        <p:spPr>
          <a:xfrm>
            <a:off x="5171368" y="5440854"/>
            <a:ext cx="1849263" cy="402395"/>
          </a:xfrm>
          <a:prstGeom prst="ellipse">
            <a:avLst/>
          </a:prstGeom>
          <a:gradFill>
            <a:gsLst>
              <a:gs pos="49000">
                <a:srgbClr val="140069"/>
              </a:gs>
              <a:gs pos="96460">
                <a:srgbClr val="D30093"/>
              </a:gs>
              <a:gs pos="0">
                <a:srgbClr val="D30093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2143929-3BFC-4334-9C8D-BFD2107062F4}"/>
              </a:ext>
            </a:extLst>
          </p:cNvPr>
          <p:cNvSpPr/>
          <p:nvPr/>
        </p:nvSpPr>
        <p:spPr>
          <a:xfrm>
            <a:off x="9188768" y="5440853"/>
            <a:ext cx="1849263" cy="402395"/>
          </a:xfrm>
          <a:prstGeom prst="ellipse">
            <a:avLst/>
          </a:prstGeom>
          <a:gradFill>
            <a:gsLst>
              <a:gs pos="0">
                <a:srgbClr val="D30093"/>
              </a:gs>
              <a:gs pos="100000">
                <a:srgbClr val="D30093"/>
              </a:gs>
              <a:gs pos="52000">
                <a:srgbClr val="140069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96381-AADE-48B9-B2E3-FFCFF15ED0E5}"/>
              </a:ext>
            </a:extLst>
          </p:cNvPr>
          <p:cNvGrpSpPr/>
          <p:nvPr/>
        </p:nvGrpSpPr>
        <p:grpSpPr>
          <a:xfrm>
            <a:off x="5028026" y="2776698"/>
            <a:ext cx="2227860" cy="3073024"/>
            <a:chOff x="5028026" y="2776698"/>
            <a:chExt cx="2227860" cy="30730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06B2D0C-DD9D-4858-96FD-1E256D44900D}"/>
                </a:ext>
              </a:extLst>
            </p:cNvPr>
            <p:cNvSpPr/>
            <p:nvPr/>
          </p:nvSpPr>
          <p:spPr>
            <a:xfrm>
              <a:off x="5028026" y="2776698"/>
              <a:ext cx="2227860" cy="3073024"/>
            </a:xfrm>
            <a:prstGeom prst="rect">
              <a:avLst/>
            </a:prstGeom>
            <a:solidFill>
              <a:srgbClr val="0070C0">
                <a:alpha val="19000"/>
              </a:srgbClr>
            </a:solidFill>
            <a:ln>
              <a:noFill/>
            </a:ln>
            <a:effectLst>
              <a:glow rad="1765300">
                <a:srgbClr val="D30093">
                  <a:alpha val="8000"/>
                </a:srgb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Icon&#10;&#10;Description automatically generated">
              <a:extLst>
                <a:ext uri="{FF2B5EF4-FFF2-40B4-BE49-F238E27FC236}">
                  <a16:creationId xmlns:a16="http://schemas.microsoft.com/office/drawing/2014/main" id="{E60BFBD7-2DCC-4109-BBDF-E9471F06C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368" y="3429000"/>
              <a:ext cx="1849263" cy="2218105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6A5FF58-06E7-4AB6-85C6-3E07A9F86652}"/>
              </a:ext>
            </a:extLst>
          </p:cNvPr>
          <p:cNvGrpSpPr/>
          <p:nvPr/>
        </p:nvGrpSpPr>
        <p:grpSpPr>
          <a:xfrm>
            <a:off x="8999469" y="2878298"/>
            <a:ext cx="2227860" cy="3073024"/>
            <a:chOff x="8999469" y="2878298"/>
            <a:chExt cx="2227860" cy="30730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159C401-D89D-46E0-B6A3-061E0E7178C4}"/>
                </a:ext>
              </a:extLst>
            </p:cNvPr>
            <p:cNvSpPr/>
            <p:nvPr/>
          </p:nvSpPr>
          <p:spPr>
            <a:xfrm>
              <a:off x="8999469" y="2878298"/>
              <a:ext cx="2227860" cy="3073024"/>
            </a:xfrm>
            <a:prstGeom prst="rect">
              <a:avLst/>
            </a:prstGeom>
            <a:solidFill>
              <a:srgbClr val="0070C0">
                <a:alpha val="19000"/>
              </a:srgbClr>
            </a:solidFill>
            <a:ln>
              <a:noFill/>
            </a:ln>
            <a:effectLst>
              <a:glow rad="1765300">
                <a:srgbClr val="D30093">
                  <a:alpha val="8000"/>
                </a:srgb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AAEEEC43-D022-4F0A-9A50-AC24E8065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6978" y="3434052"/>
              <a:ext cx="2021053" cy="22080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C915BEE-E535-4607-9A9B-DD336A2A5F67}"/>
              </a:ext>
            </a:extLst>
          </p:cNvPr>
          <p:cNvGrpSpPr/>
          <p:nvPr/>
        </p:nvGrpSpPr>
        <p:grpSpPr>
          <a:xfrm>
            <a:off x="1039075" y="2770224"/>
            <a:ext cx="2227860" cy="3073024"/>
            <a:chOff x="1039075" y="2770224"/>
            <a:chExt cx="2227860" cy="307302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94E4B7-DEDB-4A6F-B14D-B175378B6AC3}"/>
                </a:ext>
              </a:extLst>
            </p:cNvPr>
            <p:cNvSpPr/>
            <p:nvPr/>
          </p:nvSpPr>
          <p:spPr>
            <a:xfrm>
              <a:off x="1039075" y="2770224"/>
              <a:ext cx="2227860" cy="3073024"/>
            </a:xfrm>
            <a:prstGeom prst="rect">
              <a:avLst/>
            </a:prstGeom>
            <a:solidFill>
              <a:srgbClr val="0070C0">
                <a:alpha val="19000"/>
              </a:srgbClr>
            </a:solidFill>
            <a:ln>
              <a:noFill/>
            </a:ln>
            <a:effectLst>
              <a:glow rad="1765300">
                <a:srgbClr val="D30093">
                  <a:alpha val="8000"/>
                </a:srgb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Icon&#10;&#10;Description automatically generated">
              <a:extLst>
                <a:ext uri="{FF2B5EF4-FFF2-40B4-BE49-F238E27FC236}">
                  <a16:creationId xmlns:a16="http://schemas.microsoft.com/office/drawing/2014/main" id="{2F19C844-7056-40EC-9FCF-0EF0F218A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112" y="2984368"/>
              <a:ext cx="1707789" cy="265768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95BA6F-27CE-4EF0-AB3D-EF26BD8DB843}"/>
              </a:ext>
            </a:extLst>
          </p:cNvPr>
          <p:cNvGrpSpPr/>
          <p:nvPr/>
        </p:nvGrpSpPr>
        <p:grpSpPr>
          <a:xfrm>
            <a:off x="1788723" y="1065459"/>
            <a:ext cx="2073297" cy="1897961"/>
            <a:chOff x="1788723" y="1065459"/>
            <a:chExt cx="2073297" cy="1897961"/>
          </a:xfrm>
        </p:grpSpPr>
        <p:sp>
          <p:nvSpPr>
            <p:cNvPr id="36" name="Speech Bubble: Rectangle with Corners Rounded 35">
              <a:extLst>
                <a:ext uri="{FF2B5EF4-FFF2-40B4-BE49-F238E27FC236}">
                  <a16:creationId xmlns:a16="http://schemas.microsoft.com/office/drawing/2014/main" id="{7F9D5308-0B42-4DA2-9071-55B934673A83}"/>
                </a:ext>
              </a:extLst>
            </p:cNvPr>
            <p:cNvSpPr/>
            <p:nvPr/>
          </p:nvSpPr>
          <p:spPr>
            <a:xfrm>
              <a:off x="1900739" y="1065459"/>
              <a:ext cx="1849263" cy="1897961"/>
            </a:xfrm>
            <a:custGeom>
              <a:avLst/>
              <a:gdLst>
                <a:gd name="connsiteX0" fmla="*/ 0 w 1849263"/>
                <a:gd name="connsiteY0" fmla="*/ 177970 h 1067800"/>
                <a:gd name="connsiteX1" fmla="*/ 177970 w 1849263"/>
                <a:gd name="connsiteY1" fmla="*/ 0 h 1067800"/>
                <a:gd name="connsiteX2" fmla="*/ 308211 w 1849263"/>
                <a:gd name="connsiteY2" fmla="*/ 0 h 1067800"/>
                <a:gd name="connsiteX3" fmla="*/ 308211 w 1849263"/>
                <a:gd name="connsiteY3" fmla="*/ 0 h 1067800"/>
                <a:gd name="connsiteX4" fmla="*/ 770526 w 1849263"/>
                <a:gd name="connsiteY4" fmla="*/ 0 h 1067800"/>
                <a:gd name="connsiteX5" fmla="*/ 1671293 w 1849263"/>
                <a:gd name="connsiteY5" fmla="*/ 0 h 1067800"/>
                <a:gd name="connsiteX6" fmla="*/ 1849263 w 1849263"/>
                <a:gd name="connsiteY6" fmla="*/ 177970 h 1067800"/>
                <a:gd name="connsiteX7" fmla="*/ 1849263 w 1849263"/>
                <a:gd name="connsiteY7" fmla="*/ 622883 h 1067800"/>
                <a:gd name="connsiteX8" fmla="*/ 1849263 w 1849263"/>
                <a:gd name="connsiteY8" fmla="*/ 622883 h 1067800"/>
                <a:gd name="connsiteX9" fmla="*/ 1849263 w 1849263"/>
                <a:gd name="connsiteY9" fmla="*/ 889833 h 1067800"/>
                <a:gd name="connsiteX10" fmla="*/ 1849263 w 1849263"/>
                <a:gd name="connsiteY10" fmla="*/ 889830 h 1067800"/>
                <a:gd name="connsiteX11" fmla="*/ 1671293 w 1849263"/>
                <a:gd name="connsiteY11" fmla="*/ 1067800 h 1067800"/>
                <a:gd name="connsiteX12" fmla="*/ 770526 w 1849263"/>
                <a:gd name="connsiteY12" fmla="*/ 1067800 h 1067800"/>
                <a:gd name="connsiteX13" fmla="*/ 249096 w 1849263"/>
                <a:gd name="connsiteY13" fmla="*/ 1897961 h 1067800"/>
                <a:gd name="connsiteX14" fmla="*/ 308211 w 1849263"/>
                <a:gd name="connsiteY14" fmla="*/ 1067800 h 1067800"/>
                <a:gd name="connsiteX15" fmla="*/ 177970 w 1849263"/>
                <a:gd name="connsiteY15" fmla="*/ 1067800 h 1067800"/>
                <a:gd name="connsiteX16" fmla="*/ 0 w 1849263"/>
                <a:gd name="connsiteY16" fmla="*/ 889830 h 1067800"/>
                <a:gd name="connsiteX17" fmla="*/ 0 w 1849263"/>
                <a:gd name="connsiteY17" fmla="*/ 889833 h 1067800"/>
                <a:gd name="connsiteX18" fmla="*/ 0 w 1849263"/>
                <a:gd name="connsiteY18" fmla="*/ 622883 h 1067800"/>
                <a:gd name="connsiteX19" fmla="*/ 0 w 1849263"/>
                <a:gd name="connsiteY19" fmla="*/ 622883 h 1067800"/>
                <a:gd name="connsiteX20" fmla="*/ 0 w 1849263"/>
                <a:gd name="connsiteY20" fmla="*/ 177970 h 1067800"/>
                <a:gd name="connsiteX0" fmla="*/ 0 w 1849263"/>
                <a:gd name="connsiteY0" fmla="*/ 177970 h 1897961"/>
                <a:gd name="connsiteX1" fmla="*/ 177970 w 1849263"/>
                <a:gd name="connsiteY1" fmla="*/ 0 h 1897961"/>
                <a:gd name="connsiteX2" fmla="*/ 308211 w 1849263"/>
                <a:gd name="connsiteY2" fmla="*/ 0 h 1897961"/>
                <a:gd name="connsiteX3" fmla="*/ 308211 w 1849263"/>
                <a:gd name="connsiteY3" fmla="*/ 0 h 1897961"/>
                <a:gd name="connsiteX4" fmla="*/ 770526 w 1849263"/>
                <a:gd name="connsiteY4" fmla="*/ 0 h 1897961"/>
                <a:gd name="connsiteX5" fmla="*/ 1671293 w 1849263"/>
                <a:gd name="connsiteY5" fmla="*/ 0 h 1897961"/>
                <a:gd name="connsiteX6" fmla="*/ 1849263 w 1849263"/>
                <a:gd name="connsiteY6" fmla="*/ 177970 h 1897961"/>
                <a:gd name="connsiteX7" fmla="*/ 1849263 w 1849263"/>
                <a:gd name="connsiteY7" fmla="*/ 622883 h 1897961"/>
                <a:gd name="connsiteX8" fmla="*/ 1849263 w 1849263"/>
                <a:gd name="connsiteY8" fmla="*/ 622883 h 1897961"/>
                <a:gd name="connsiteX9" fmla="*/ 1849263 w 1849263"/>
                <a:gd name="connsiteY9" fmla="*/ 889833 h 1897961"/>
                <a:gd name="connsiteX10" fmla="*/ 1849263 w 1849263"/>
                <a:gd name="connsiteY10" fmla="*/ 889830 h 1897961"/>
                <a:gd name="connsiteX11" fmla="*/ 1671293 w 1849263"/>
                <a:gd name="connsiteY11" fmla="*/ 1067800 h 1897961"/>
                <a:gd name="connsiteX12" fmla="*/ 596354 w 1849263"/>
                <a:gd name="connsiteY12" fmla="*/ 1082314 h 1897961"/>
                <a:gd name="connsiteX13" fmla="*/ 249096 w 1849263"/>
                <a:gd name="connsiteY13" fmla="*/ 1897961 h 1897961"/>
                <a:gd name="connsiteX14" fmla="*/ 308211 w 1849263"/>
                <a:gd name="connsiteY14" fmla="*/ 1067800 h 1897961"/>
                <a:gd name="connsiteX15" fmla="*/ 177970 w 1849263"/>
                <a:gd name="connsiteY15" fmla="*/ 1067800 h 1897961"/>
                <a:gd name="connsiteX16" fmla="*/ 0 w 1849263"/>
                <a:gd name="connsiteY16" fmla="*/ 889830 h 1897961"/>
                <a:gd name="connsiteX17" fmla="*/ 0 w 1849263"/>
                <a:gd name="connsiteY17" fmla="*/ 889833 h 1897961"/>
                <a:gd name="connsiteX18" fmla="*/ 0 w 1849263"/>
                <a:gd name="connsiteY18" fmla="*/ 622883 h 1897961"/>
                <a:gd name="connsiteX19" fmla="*/ 0 w 1849263"/>
                <a:gd name="connsiteY19" fmla="*/ 622883 h 1897961"/>
                <a:gd name="connsiteX20" fmla="*/ 0 w 1849263"/>
                <a:gd name="connsiteY20" fmla="*/ 177970 h 18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9263" h="1897961">
                  <a:moveTo>
                    <a:pt x="0" y="177970"/>
                  </a:moveTo>
                  <a:cubicBezTo>
                    <a:pt x="0" y="79680"/>
                    <a:pt x="79680" y="0"/>
                    <a:pt x="177970" y="0"/>
                  </a:cubicBezTo>
                  <a:lnTo>
                    <a:pt x="308211" y="0"/>
                  </a:lnTo>
                  <a:lnTo>
                    <a:pt x="308211" y="0"/>
                  </a:lnTo>
                  <a:lnTo>
                    <a:pt x="770526" y="0"/>
                  </a:lnTo>
                  <a:lnTo>
                    <a:pt x="1671293" y="0"/>
                  </a:lnTo>
                  <a:cubicBezTo>
                    <a:pt x="1769583" y="0"/>
                    <a:pt x="1849263" y="79680"/>
                    <a:pt x="1849263" y="177970"/>
                  </a:cubicBezTo>
                  <a:lnTo>
                    <a:pt x="1849263" y="622883"/>
                  </a:lnTo>
                  <a:lnTo>
                    <a:pt x="1849263" y="622883"/>
                  </a:lnTo>
                  <a:lnTo>
                    <a:pt x="1849263" y="889833"/>
                  </a:lnTo>
                  <a:lnTo>
                    <a:pt x="1849263" y="889830"/>
                  </a:lnTo>
                  <a:cubicBezTo>
                    <a:pt x="1849263" y="988120"/>
                    <a:pt x="1769583" y="1067800"/>
                    <a:pt x="1671293" y="1067800"/>
                  </a:cubicBezTo>
                  <a:lnTo>
                    <a:pt x="596354" y="1082314"/>
                  </a:lnTo>
                  <a:lnTo>
                    <a:pt x="249096" y="1897961"/>
                  </a:lnTo>
                  <a:lnTo>
                    <a:pt x="308211" y="1067800"/>
                  </a:lnTo>
                  <a:lnTo>
                    <a:pt x="177970" y="1067800"/>
                  </a:lnTo>
                  <a:cubicBezTo>
                    <a:pt x="79680" y="1067800"/>
                    <a:pt x="0" y="988120"/>
                    <a:pt x="0" y="889830"/>
                  </a:cubicBezTo>
                  <a:lnTo>
                    <a:pt x="0" y="889833"/>
                  </a:lnTo>
                  <a:lnTo>
                    <a:pt x="0" y="622883"/>
                  </a:lnTo>
                  <a:lnTo>
                    <a:pt x="0" y="622883"/>
                  </a:lnTo>
                  <a:lnTo>
                    <a:pt x="0" y="177970"/>
                  </a:lnTo>
                  <a:close/>
                </a:path>
              </a:pathLst>
            </a:custGeom>
            <a:gradFill flip="none" rotWithShape="1">
              <a:gsLst>
                <a:gs pos="44000">
                  <a:srgbClr val="560078"/>
                </a:gs>
                <a:gs pos="100000">
                  <a:srgbClr val="140069"/>
                </a:gs>
                <a:gs pos="0">
                  <a:srgbClr val="D30093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546D9F3-D026-4157-9248-B1684AA6A7CF}"/>
                </a:ext>
              </a:extLst>
            </p:cNvPr>
            <p:cNvSpPr txBox="1"/>
            <p:nvPr/>
          </p:nvSpPr>
          <p:spPr>
            <a:xfrm>
              <a:off x="1788723" y="1096414"/>
              <a:ext cx="207329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If-then Chatbot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F34EEB-C2D7-4729-8A41-AD340CB57323}"/>
              </a:ext>
            </a:extLst>
          </p:cNvPr>
          <p:cNvGrpSpPr/>
          <p:nvPr/>
        </p:nvGrpSpPr>
        <p:grpSpPr>
          <a:xfrm>
            <a:off x="5397277" y="1065459"/>
            <a:ext cx="2308552" cy="1941504"/>
            <a:chOff x="5397277" y="1065459"/>
            <a:chExt cx="2308552" cy="1941504"/>
          </a:xfrm>
        </p:grpSpPr>
        <p:sp>
          <p:nvSpPr>
            <p:cNvPr id="37" name="Speech Bubble: Rectangle with Corners Rounded 35">
              <a:extLst>
                <a:ext uri="{FF2B5EF4-FFF2-40B4-BE49-F238E27FC236}">
                  <a16:creationId xmlns:a16="http://schemas.microsoft.com/office/drawing/2014/main" id="{37066831-9DC7-4B77-9C4E-38A75360186B}"/>
                </a:ext>
              </a:extLst>
            </p:cNvPr>
            <p:cNvSpPr/>
            <p:nvPr/>
          </p:nvSpPr>
          <p:spPr>
            <a:xfrm>
              <a:off x="5509295" y="1065459"/>
              <a:ext cx="2073297" cy="1941504"/>
            </a:xfrm>
            <a:custGeom>
              <a:avLst/>
              <a:gdLst>
                <a:gd name="connsiteX0" fmla="*/ 0 w 1849263"/>
                <a:gd name="connsiteY0" fmla="*/ 177970 h 1067800"/>
                <a:gd name="connsiteX1" fmla="*/ 177970 w 1849263"/>
                <a:gd name="connsiteY1" fmla="*/ 0 h 1067800"/>
                <a:gd name="connsiteX2" fmla="*/ 308211 w 1849263"/>
                <a:gd name="connsiteY2" fmla="*/ 0 h 1067800"/>
                <a:gd name="connsiteX3" fmla="*/ 308211 w 1849263"/>
                <a:gd name="connsiteY3" fmla="*/ 0 h 1067800"/>
                <a:gd name="connsiteX4" fmla="*/ 770526 w 1849263"/>
                <a:gd name="connsiteY4" fmla="*/ 0 h 1067800"/>
                <a:gd name="connsiteX5" fmla="*/ 1671293 w 1849263"/>
                <a:gd name="connsiteY5" fmla="*/ 0 h 1067800"/>
                <a:gd name="connsiteX6" fmla="*/ 1849263 w 1849263"/>
                <a:gd name="connsiteY6" fmla="*/ 177970 h 1067800"/>
                <a:gd name="connsiteX7" fmla="*/ 1849263 w 1849263"/>
                <a:gd name="connsiteY7" fmla="*/ 622883 h 1067800"/>
                <a:gd name="connsiteX8" fmla="*/ 1849263 w 1849263"/>
                <a:gd name="connsiteY8" fmla="*/ 622883 h 1067800"/>
                <a:gd name="connsiteX9" fmla="*/ 1849263 w 1849263"/>
                <a:gd name="connsiteY9" fmla="*/ 889833 h 1067800"/>
                <a:gd name="connsiteX10" fmla="*/ 1849263 w 1849263"/>
                <a:gd name="connsiteY10" fmla="*/ 889830 h 1067800"/>
                <a:gd name="connsiteX11" fmla="*/ 1671293 w 1849263"/>
                <a:gd name="connsiteY11" fmla="*/ 1067800 h 1067800"/>
                <a:gd name="connsiteX12" fmla="*/ 770526 w 1849263"/>
                <a:gd name="connsiteY12" fmla="*/ 1067800 h 1067800"/>
                <a:gd name="connsiteX13" fmla="*/ 249096 w 1849263"/>
                <a:gd name="connsiteY13" fmla="*/ 1897961 h 1067800"/>
                <a:gd name="connsiteX14" fmla="*/ 308211 w 1849263"/>
                <a:gd name="connsiteY14" fmla="*/ 1067800 h 1067800"/>
                <a:gd name="connsiteX15" fmla="*/ 177970 w 1849263"/>
                <a:gd name="connsiteY15" fmla="*/ 1067800 h 1067800"/>
                <a:gd name="connsiteX16" fmla="*/ 0 w 1849263"/>
                <a:gd name="connsiteY16" fmla="*/ 889830 h 1067800"/>
                <a:gd name="connsiteX17" fmla="*/ 0 w 1849263"/>
                <a:gd name="connsiteY17" fmla="*/ 889833 h 1067800"/>
                <a:gd name="connsiteX18" fmla="*/ 0 w 1849263"/>
                <a:gd name="connsiteY18" fmla="*/ 622883 h 1067800"/>
                <a:gd name="connsiteX19" fmla="*/ 0 w 1849263"/>
                <a:gd name="connsiteY19" fmla="*/ 622883 h 1067800"/>
                <a:gd name="connsiteX20" fmla="*/ 0 w 1849263"/>
                <a:gd name="connsiteY20" fmla="*/ 177970 h 1067800"/>
                <a:gd name="connsiteX0" fmla="*/ 0 w 1849263"/>
                <a:gd name="connsiteY0" fmla="*/ 177970 h 1897961"/>
                <a:gd name="connsiteX1" fmla="*/ 177970 w 1849263"/>
                <a:gd name="connsiteY1" fmla="*/ 0 h 1897961"/>
                <a:gd name="connsiteX2" fmla="*/ 308211 w 1849263"/>
                <a:gd name="connsiteY2" fmla="*/ 0 h 1897961"/>
                <a:gd name="connsiteX3" fmla="*/ 308211 w 1849263"/>
                <a:gd name="connsiteY3" fmla="*/ 0 h 1897961"/>
                <a:gd name="connsiteX4" fmla="*/ 770526 w 1849263"/>
                <a:gd name="connsiteY4" fmla="*/ 0 h 1897961"/>
                <a:gd name="connsiteX5" fmla="*/ 1671293 w 1849263"/>
                <a:gd name="connsiteY5" fmla="*/ 0 h 1897961"/>
                <a:gd name="connsiteX6" fmla="*/ 1849263 w 1849263"/>
                <a:gd name="connsiteY6" fmla="*/ 177970 h 1897961"/>
                <a:gd name="connsiteX7" fmla="*/ 1849263 w 1849263"/>
                <a:gd name="connsiteY7" fmla="*/ 622883 h 1897961"/>
                <a:gd name="connsiteX8" fmla="*/ 1849263 w 1849263"/>
                <a:gd name="connsiteY8" fmla="*/ 622883 h 1897961"/>
                <a:gd name="connsiteX9" fmla="*/ 1849263 w 1849263"/>
                <a:gd name="connsiteY9" fmla="*/ 889833 h 1897961"/>
                <a:gd name="connsiteX10" fmla="*/ 1849263 w 1849263"/>
                <a:gd name="connsiteY10" fmla="*/ 889830 h 1897961"/>
                <a:gd name="connsiteX11" fmla="*/ 1671293 w 1849263"/>
                <a:gd name="connsiteY11" fmla="*/ 1067800 h 1897961"/>
                <a:gd name="connsiteX12" fmla="*/ 596354 w 1849263"/>
                <a:gd name="connsiteY12" fmla="*/ 1082314 h 1897961"/>
                <a:gd name="connsiteX13" fmla="*/ 249096 w 1849263"/>
                <a:gd name="connsiteY13" fmla="*/ 1897961 h 1897961"/>
                <a:gd name="connsiteX14" fmla="*/ 308211 w 1849263"/>
                <a:gd name="connsiteY14" fmla="*/ 1067800 h 1897961"/>
                <a:gd name="connsiteX15" fmla="*/ 177970 w 1849263"/>
                <a:gd name="connsiteY15" fmla="*/ 1067800 h 1897961"/>
                <a:gd name="connsiteX16" fmla="*/ 0 w 1849263"/>
                <a:gd name="connsiteY16" fmla="*/ 889830 h 1897961"/>
                <a:gd name="connsiteX17" fmla="*/ 0 w 1849263"/>
                <a:gd name="connsiteY17" fmla="*/ 889833 h 1897961"/>
                <a:gd name="connsiteX18" fmla="*/ 0 w 1849263"/>
                <a:gd name="connsiteY18" fmla="*/ 622883 h 1897961"/>
                <a:gd name="connsiteX19" fmla="*/ 0 w 1849263"/>
                <a:gd name="connsiteY19" fmla="*/ 622883 h 1897961"/>
                <a:gd name="connsiteX20" fmla="*/ 0 w 1849263"/>
                <a:gd name="connsiteY20" fmla="*/ 177970 h 1897961"/>
                <a:gd name="connsiteX0" fmla="*/ 0 w 1849263"/>
                <a:gd name="connsiteY0" fmla="*/ 177970 h 1941504"/>
                <a:gd name="connsiteX1" fmla="*/ 177970 w 1849263"/>
                <a:gd name="connsiteY1" fmla="*/ 0 h 1941504"/>
                <a:gd name="connsiteX2" fmla="*/ 308211 w 1849263"/>
                <a:gd name="connsiteY2" fmla="*/ 0 h 1941504"/>
                <a:gd name="connsiteX3" fmla="*/ 308211 w 1849263"/>
                <a:gd name="connsiteY3" fmla="*/ 0 h 1941504"/>
                <a:gd name="connsiteX4" fmla="*/ 770526 w 1849263"/>
                <a:gd name="connsiteY4" fmla="*/ 0 h 1941504"/>
                <a:gd name="connsiteX5" fmla="*/ 1671293 w 1849263"/>
                <a:gd name="connsiteY5" fmla="*/ 0 h 1941504"/>
                <a:gd name="connsiteX6" fmla="*/ 1849263 w 1849263"/>
                <a:gd name="connsiteY6" fmla="*/ 177970 h 1941504"/>
                <a:gd name="connsiteX7" fmla="*/ 1849263 w 1849263"/>
                <a:gd name="connsiteY7" fmla="*/ 622883 h 1941504"/>
                <a:gd name="connsiteX8" fmla="*/ 1849263 w 1849263"/>
                <a:gd name="connsiteY8" fmla="*/ 622883 h 1941504"/>
                <a:gd name="connsiteX9" fmla="*/ 1849263 w 1849263"/>
                <a:gd name="connsiteY9" fmla="*/ 889833 h 1941504"/>
                <a:gd name="connsiteX10" fmla="*/ 1849263 w 1849263"/>
                <a:gd name="connsiteY10" fmla="*/ 889830 h 1941504"/>
                <a:gd name="connsiteX11" fmla="*/ 1671293 w 1849263"/>
                <a:gd name="connsiteY11" fmla="*/ 1067800 h 1941504"/>
                <a:gd name="connsiteX12" fmla="*/ 596354 w 1849263"/>
                <a:gd name="connsiteY12" fmla="*/ 1082314 h 1941504"/>
                <a:gd name="connsiteX13" fmla="*/ 546852 w 1849263"/>
                <a:gd name="connsiteY13" fmla="*/ 1941504 h 1941504"/>
                <a:gd name="connsiteX14" fmla="*/ 308211 w 1849263"/>
                <a:gd name="connsiteY14" fmla="*/ 1067800 h 1941504"/>
                <a:gd name="connsiteX15" fmla="*/ 177970 w 1849263"/>
                <a:gd name="connsiteY15" fmla="*/ 1067800 h 1941504"/>
                <a:gd name="connsiteX16" fmla="*/ 0 w 1849263"/>
                <a:gd name="connsiteY16" fmla="*/ 889830 h 1941504"/>
                <a:gd name="connsiteX17" fmla="*/ 0 w 1849263"/>
                <a:gd name="connsiteY17" fmla="*/ 889833 h 1941504"/>
                <a:gd name="connsiteX18" fmla="*/ 0 w 1849263"/>
                <a:gd name="connsiteY18" fmla="*/ 622883 h 1941504"/>
                <a:gd name="connsiteX19" fmla="*/ 0 w 1849263"/>
                <a:gd name="connsiteY19" fmla="*/ 622883 h 1941504"/>
                <a:gd name="connsiteX20" fmla="*/ 0 w 1849263"/>
                <a:gd name="connsiteY20" fmla="*/ 177970 h 1941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9263" h="1941504">
                  <a:moveTo>
                    <a:pt x="0" y="177970"/>
                  </a:moveTo>
                  <a:cubicBezTo>
                    <a:pt x="0" y="79680"/>
                    <a:pt x="79680" y="0"/>
                    <a:pt x="177970" y="0"/>
                  </a:cubicBezTo>
                  <a:lnTo>
                    <a:pt x="308211" y="0"/>
                  </a:lnTo>
                  <a:lnTo>
                    <a:pt x="308211" y="0"/>
                  </a:lnTo>
                  <a:lnTo>
                    <a:pt x="770526" y="0"/>
                  </a:lnTo>
                  <a:lnTo>
                    <a:pt x="1671293" y="0"/>
                  </a:lnTo>
                  <a:cubicBezTo>
                    <a:pt x="1769583" y="0"/>
                    <a:pt x="1849263" y="79680"/>
                    <a:pt x="1849263" y="177970"/>
                  </a:cubicBezTo>
                  <a:lnTo>
                    <a:pt x="1849263" y="622883"/>
                  </a:lnTo>
                  <a:lnTo>
                    <a:pt x="1849263" y="622883"/>
                  </a:lnTo>
                  <a:lnTo>
                    <a:pt x="1849263" y="889833"/>
                  </a:lnTo>
                  <a:lnTo>
                    <a:pt x="1849263" y="889830"/>
                  </a:lnTo>
                  <a:cubicBezTo>
                    <a:pt x="1849263" y="988120"/>
                    <a:pt x="1769583" y="1067800"/>
                    <a:pt x="1671293" y="1067800"/>
                  </a:cubicBezTo>
                  <a:lnTo>
                    <a:pt x="596354" y="1082314"/>
                  </a:lnTo>
                  <a:lnTo>
                    <a:pt x="546852" y="1941504"/>
                  </a:lnTo>
                  <a:lnTo>
                    <a:pt x="308211" y="1067800"/>
                  </a:lnTo>
                  <a:lnTo>
                    <a:pt x="177970" y="1067800"/>
                  </a:lnTo>
                  <a:cubicBezTo>
                    <a:pt x="79680" y="1067800"/>
                    <a:pt x="0" y="988120"/>
                    <a:pt x="0" y="889830"/>
                  </a:cubicBezTo>
                  <a:lnTo>
                    <a:pt x="0" y="889833"/>
                  </a:lnTo>
                  <a:lnTo>
                    <a:pt x="0" y="622883"/>
                  </a:lnTo>
                  <a:lnTo>
                    <a:pt x="0" y="622883"/>
                  </a:lnTo>
                  <a:lnTo>
                    <a:pt x="0" y="177970"/>
                  </a:lnTo>
                  <a:close/>
                </a:path>
              </a:pathLst>
            </a:custGeom>
            <a:gradFill flip="none" rotWithShape="1">
              <a:gsLst>
                <a:gs pos="28000">
                  <a:srgbClr val="420073"/>
                </a:gs>
                <a:gs pos="0">
                  <a:srgbClr val="140069"/>
                </a:gs>
                <a:gs pos="92000">
                  <a:srgbClr val="D3009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1072D2-BC4A-4E47-9504-8101AF0DF7B4}"/>
                </a:ext>
              </a:extLst>
            </p:cNvPr>
            <p:cNvSpPr txBox="1"/>
            <p:nvPr/>
          </p:nvSpPr>
          <p:spPr>
            <a:xfrm>
              <a:off x="5397277" y="1138408"/>
              <a:ext cx="230855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Rule based Chatbot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7919C4-6612-4804-845A-28C803F0988D}"/>
              </a:ext>
            </a:extLst>
          </p:cNvPr>
          <p:cNvGrpSpPr/>
          <p:nvPr/>
        </p:nvGrpSpPr>
        <p:grpSpPr>
          <a:xfrm>
            <a:off x="8842991" y="1079769"/>
            <a:ext cx="3120572" cy="1941504"/>
            <a:chOff x="8842991" y="1079769"/>
            <a:chExt cx="3120572" cy="1941504"/>
          </a:xfrm>
        </p:grpSpPr>
        <p:sp>
          <p:nvSpPr>
            <p:cNvPr id="38" name="Speech Bubble: Rectangle with Corners Rounded 35">
              <a:extLst>
                <a:ext uri="{FF2B5EF4-FFF2-40B4-BE49-F238E27FC236}">
                  <a16:creationId xmlns:a16="http://schemas.microsoft.com/office/drawing/2014/main" id="{18B45E6C-280E-4E6C-953D-BF4F0DBF86E1}"/>
                </a:ext>
              </a:extLst>
            </p:cNvPr>
            <p:cNvSpPr/>
            <p:nvPr/>
          </p:nvSpPr>
          <p:spPr>
            <a:xfrm>
              <a:off x="9079628" y="1079769"/>
              <a:ext cx="2691458" cy="1941504"/>
            </a:xfrm>
            <a:custGeom>
              <a:avLst/>
              <a:gdLst>
                <a:gd name="connsiteX0" fmla="*/ 0 w 1849263"/>
                <a:gd name="connsiteY0" fmla="*/ 177970 h 1067800"/>
                <a:gd name="connsiteX1" fmla="*/ 177970 w 1849263"/>
                <a:gd name="connsiteY1" fmla="*/ 0 h 1067800"/>
                <a:gd name="connsiteX2" fmla="*/ 308211 w 1849263"/>
                <a:gd name="connsiteY2" fmla="*/ 0 h 1067800"/>
                <a:gd name="connsiteX3" fmla="*/ 308211 w 1849263"/>
                <a:gd name="connsiteY3" fmla="*/ 0 h 1067800"/>
                <a:gd name="connsiteX4" fmla="*/ 770526 w 1849263"/>
                <a:gd name="connsiteY4" fmla="*/ 0 h 1067800"/>
                <a:gd name="connsiteX5" fmla="*/ 1671293 w 1849263"/>
                <a:gd name="connsiteY5" fmla="*/ 0 h 1067800"/>
                <a:gd name="connsiteX6" fmla="*/ 1849263 w 1849263"/>
                <a:gd name="connsiteY6" fmla="*/ 177970 h 1067800"/>
                <a:gd name="connsiteX7" fmla="*/ 1849263 w 1849263"/>
                <a:gd name="connsiteY7" fmla="*/ 622883 h 1067800"/>
                <a:gd name="connsiteX8" fmla="*/ 1849263 w 1849263"/>
                <a:gd name="connsiteY8" fmla="*/ 622883 h 1067800"/>
                <a:gd name="connsiteX9" fmla="*/ 1849263 w 1849263"/>
                <a:gd name="connsiteY9" fmla="*/ 889833 h 1067800"/>
                <a:gd name="connsiteX10" fmla="*/ 1849263 w 1849263"/>
                <a:gd name="connsiteY10" fmla="*/ 889830 h 1067800"/>
                <a:gd name="connsiteX11" fmla="*/ 1671293 w 1849263"/>
                <a:gd name="connsiteY11" fmla="*/ 1067800 h 1067800"/>
                <a:gd name="connsiteX12" fmla="*/ 770526 w 1849263"/>
                <a:gd name="connsiteY12" fmla="*/ 1067800 h 1067800"/>
                <a:gd name="connsiteX13" fmla="*/ 249096 w 1849263"/>
                <a:gd name="connsiteY13" fmla="*/ 1897961 h 1067800"/>
                <a:gd name="connsiteX14" fmla="*/ 308211 w 1849263"/>
                <a:gd name="connsiteY14" fmla="*/ 1067800 h 1067800"/>
                <a:gd name="connsiteX15" fmla="*/ 177970 w 1849263"/>
                <a:gd name="connsiteY15" fmla="*/ 1067800 h 1067800"/>
                <a:gd name="connsiteX16" fmla="*/ 0 w 1849263"/>
                <a:gd name="connsiteY16" fmla="*/ 889830 h 1067800"/>
                <a:gd name="connsiteX17" fmla="*/ 0 w 1849263"/>
                <a:gd name="connsiteY17" fmla="*/ 889833 h 1067800"/>
                <a:gd name="connsiteX18" fmla="*/ 0 w 1849263"/>
                <a:gd name="connsiteY18" fmla="*/ 622883 h 1067800"/>
                <a:gd name="connsiteX19" fmla="*/ 0 w 1849263"/>
                <a:gd name="connsiteY19" fmla="*/ 622883 h 1067800"/>
                <a:gd name="connsiteX20" fmla="*/ 0 w 1849263"/>
                <a:gd name="connsiteY20" fmla="*/ 177970 h 1067800"/>
                <a:gd name="connsiteX0" fmla="*/ 0 w 1849263"/>
                <a:gd name="connsiteY0" fmla="*/ 177970 h 1897961"/>
                <a:gd name="connsiteX1" fmla="*/ 177970 w 1849263"/>
                <a:gd name="connsiteY1" fmla="*/ 0 h 1897961"/>
                <a:gd name="connsiteX2" fmla="*/ 308211 w 1849263"/>
                <a:gd name="connsiteY2" fmla="*/ 0 h 1897961"/>
                <a:gd name="connsiteX3" fmla="*/ 308211 w 1849263"/>
                <a:gd name="connsiteY3" fmla="*/ 0 h 1897961"/>
                <a:gd name="connsiteX4" fmla="*/ 770526 w 1849263"/>
                <a:gd name="connsiteY4" fmla="*/ 0 h 1897961"/>
                <a:gd name="connsiteX5" fmla="*/ 1671293 w 1849263"/>
                <a:gd name="connsiteY5" fmla="*/ 0 h 1897961"/>
                <a:gd name="connsiteX6" fmla="*/ 1849263 w 1849263"/>
                <a:gd name="connsiteY6" fmla="*/ 177970 h 1897961"/>
                <a:gd name="connsiteX7" fmla="*/ 1849263 w 1849263"/>
                <a:gd name="connsiteY7" fmla="*/ 622883 h 1897961"/>
                <a:gd name="connsiteX8" fmla="*/ 1849263 w 1849263"/>
                <a:gd name="connsiteY8" fmla="*/ 622883 h 1897961"/>
                <a:gd name="connsiteX9" fmla="*/ 1849263 w 1849263"/>
                <a:gd name="connsiteY9" fmla="*/ 889833 h 1897961"/>
                <a:gd name="connsiteX10" fmla="*/ 1849263 w 1849263"/>
                <a:gd name="connsiteY10" fmla="*/ 889830 h 1897961"/>
                <a:gd name="connsiteX11" fmla="*/ 1671293 w 1849263"/>
                <a:gd name="connsiteY11" fmla="*/ 1067800 h 1897961"/>
                <a:gd name="connsiteX12" fmla="*/ 596354 w 1849263"/>
                <a:gd name="connsiteY12" fmla="*/ 1082314 h 1897961"/>
                <a:gd name="connsiteX13" fmla="*/ 249096 w 1849263"/>
                <a:gd name="connsiteY13" fmla="*/ 1897961 h 1897961"/>
                <a:gd name="connsiteX14" fmla="*/ 308211 w 1849263"/>
                <a:gd name="connsiteY14" fmla="*/ 1067800 h 1897961"/>
                <a:gd name="connsiteX15" fmla="*/ 177970 w 1849263"/>
                <a:gd name="connsiteY15" fmla="*/ 1067800 h 1897961"/>
                <a:gd name="connsiteX16" fmla="*/ 0 w 1849263"/>
                <a:gd name="connsiteY16" fmla="*/ 889830 h 1897961"/>
                <a:gd name="connsiteX17" fmla="*/ 0 w 1849263"/>
                <a:gd name="connsiteY17" fmla="*/ 889833 h 1897961"/>
                <a:gd name="connsiteX18" fmla="*/ 0 w 1849263"/>
                <a:gd name="connsiteY18" fmla="*/ 622883 h 1897961"/>
                <a:gd name="connsiteX19" fmla="*/ 0 w 1849263"/>
                <a:gd name="connsiteY19" fmla="*/ 622883 h 1897961"/>
                <a:gd name="connsiteX20" fmla="*/ 0 w 1849263"/>
                <a:gd name="connsiteY20" fmla="*/ 177970 h 1897961"/>
                <a:gd name="connsiteX0" fmla="*/ 0 w 1849263"/>
                <a:gd name="connsiteY0" fmla="*/ 177970 h 1941504"/>
                <a:gd name="connsiteX1" fmla="*/ 177970 w 1849263"/>
                <a:gd name="connsiteY1" fmla="*/ 0 h 1941504"/>
                <a:gd name="connsiteX2" fmla="*/ 308211 w 1849263"/>
                <a:gd name="connsiteY2" fmla="*/ 0 h 1941504"/>
                <a:gd name="connsiteX3" fmla="*/ 308211 w 1849263"/>
                <a:gd name="connsiteY3" fmla="*/ 0 h 1941504"/>
                <a:gd name="connsiteX4" fmla="*/ 770526 w 1849263"/>
                <a:gd name="connsiteY4" fmla="*/ 0 h 1941504"/>
                <a:gd name="connsiteX5" fmla="*/ 1671293 w 1849263"/>
                <a:gd name="connsiteY5" fmla="*/ 0 h 1941504"/>
                <a:gd name="connsiteX6" fmla="*/ 1849263 w 1849263"/>
                <a:gd name="connsiteY6" fmla="*/ 177970 h 1941504"/>
                <a:gd name="connsiteX7" fmla="*/ 1849263 w 1849263"/>
                <a:gd name="connsiteY7" fmla="*/ 622883 h 1941504"/>
                <a:gd name="connsiteX8" fmla="*/ 1849263 w 1849263"/>
                <a:gd name="connsiteY8" fmla="*/ 622883 h 1941504"/>
                <a:gd name="connsiteX9" fmla="*/ 1849263 w 1849263"/>
                <a:gd name="connsiteY9" fmla="*/ 889833 h 1941504"/>
                <a:gd name="connsiteX10" fmla="*/ 1849263 w 1849263"/>
                <a:gd name="connsiteY10" fmla="*/ 889830 h 1941504"/>
                <a:gd name="connsiteX11" fmla="*/ 1671293 w 1849263"/>
                <a:gd name="connsiteY11" fmla="*/ 1067800 h 1941504"/>
                <a:gd name="connsiteX12" fmla="*/ 596354 w 1849263"/>
                <a:gd name="connsiteY12" fmla="*/ 1082314 h 1941504"/>
                <a:gd name="connsiteX13" fmla="*/ 546852 w 1849263"/>
                <a:gd name="connsiteY13" fmla="*/ 1941504 h 1941504"/>
                <a:gd name="connsiteX14" fmla="*/ 308211 w 1849263"/>
                <a:gd name="connsiteY14" fmla="*/ 1067800 h 1941504"/>
                <a:gd name="connsiteX15" fmla="*/ 177970 w 1849263"/>
                <a:gd name="connsiteY15" fmla="*/ 1067800 h 1941504"/>
                <a:gd name="connsiteX16" fmla="*/ 0 w 1849263"/>
                <a:gd name="connsiteY16" fmla="*/ 889830 h 1941504"/>
                <a:gd name="connsiteX17" fmla="*/ 0 w 1849263"/>
                <a:gd name="connsiteY17" fmla="*/ 889833 h 1941504"/>
                <a:gd name="connsiteX18" fmla="*/ 0 w 1849263"/>
                <a:gd name="connsiteY18" fmla="*/ 622883 h 1941504"/>
                <a:gd name="connsiteX19" fmla="*/ 0 w 1849263"/>
                <a:gd name="connsiteY19" fmla="*/ 622883 h 1941504"/>
                <a:gd name="connsiteX20" fmla="*/ 0 w 1849263"/>
                <a:gd name="connsiteY20" fmla="*/ 177970 h 1941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49263" h="1941504">
                  <a:moveTo>
                    <a:pt x="0" y="177970"/>
                  </a:moveTo>
                  <a:cubicBezTo>
                    <a:pt x="0" y="79680"/>
                    <a:pt x="79680" y="0"/>
                    <a:pt x="177970" y="0"/>
                  </a:cubicBezTo>
                  <a:lnTo>
                    <a:pt x="308211" y="0"/>
                  </a:lnTo>
                  <a:lnTo>
                    <a:pt x="308211" y="0"/>
                  </a:lnTo>
                  <a:lnTo>
                    <a:pt x="770526" y="0"/>
                  </a:lnTo>
                  <a:lnTo>
                    <a:pt x="1671293" y="0"/>
                  </a:lnTo>
                  <a:cubicBezTo>
                    <a:pt x="1769583" y="0"/>
                    <a:pt x="1849263" y="79680"/>
                    <a:pt x="1849263" y="177970"/>
                  </a:cubicBezTo>
                  <a:lnTo>
                    <a:pt x="1849263" y="622883"/>
                  </a:lnTo>
                  <a:lnTo>
                    <a:pt x="1849263" y="622883"/>
                  </a:lnTo>
                  <a:lnTo>
                    <a:pt x="1849263" y="889833"/>
                  </a:lnTo>
                  <a:lnTo>
                    <a:pt x="1849263" y="889830"/>
                  </a:lnTo>
                  <a:cubicBezTo>
                    <a:pt x="1849263" y="988120"/>
                    <a:pt x="1769583" y="1067800"/>
                    <a:pt x="1671293" y="1067800"/>
                  </a:cubicBezTo>
                  <a:lnTo>
                    <a:pt x="596354" y="1082314"/>
                  </a:lnTo>
                  <a:lnTo>
                    <a:pt x="546852" y="1941504"/>
                  </a:lnTo>
                  <a:lnTo>
                    <a:pt x="308211" y="1067800"/>
                  </a:lnTo>
                  <a:lnTo>
                    <a:pt x="177970" y="1067800"/>
                  </a:lnTo>
                  <a:cubicBezTo>
                    <a:pt x="79680" y="1067800"/>
                    <a:pt x="0" y="988120"/>
                    <a:pt x="0" y="889830"/>
                  </a:cubicBezTo>
                  <a:lnTo>
                    <a:pt x="0" y="889833"/>
                  </a:lnTo>
                  <a:lnTo>
                    <a:pt x="0" y="622883"/>
                  </a:lnTo>
                  <a:lnTo>
                    <a:pt x="0" y="622883"/>
                  </a:lnTo>
                  <a:lnTo>
                    <a:pt x="0" y="177970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7C0080"/>
                </a:gs>
                <a:gs pos="26000">
                  <a:srgbClr val="140069"/>
                </a:gs>
                <a:gs pos="100000">
                  <a:srgbClr val="D30093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8F8C0E8-1912-4BEC-A4E3-7A3165D8CD7E}"/>
                </a:ext>
              </a:extLst>
            </p:cNvPr>
            <p:cNvSpPr txBox="1"/>
            <p:nvPr/>
          </p:nvSpPr>
          <p:spPr>
            <a:xfrm>
              <a:off x="8842991" y="1138408"/>
              <a:ext cx="312057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Raleway" panose="020B0503030101060003" pitchFamily="34" charset="0"/>
                </a:rPr>
                <a:t>Conversational Chatbot</a:t>
              </a:r>
            </a:p>
          </p:txBody>
        </p:sp>
      </p:grpSp>
      <p:sp>
        <p:nvSpPr>
          <p:cNvPr id="18" name="How chatbot works?">
            <a:extLst>
              <a:ext uri="{FF2B5EF4-FFF2-40B4-BE49-F238E27FC236}">
                <a16:creationId xmlns:a16="http://schemas.microsoft.com/office/drawing/2014/main" id="{457B835E-D32E-48D3-95D5-B0E67A0E3B47}"/>
              </a:ext>
            </a:extLst>
          </p:cNvPr>
          <p:cNvSpPr txBox="1"/>
          <p:nvPr/>
        </p:nvSpPr>
        <p:spPr>
          <a:xfrm>
            <a:off x="-9417518" y="-3985"/>
            <a:ext cx="9140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Natural Language Processing</a:t>
            </a:r>
          </a:p>
        </p:txBody>
      </p:sp>
      <p:sp>
        <p:nvSpPr>
          <p:cNvPr id="30" name="How chatbot works?">
            <a:extLst>
              <a:ext uri="{FF2B5EF4-FFF2-40B4-BE49-F238E27FC236}">
                <a16:creationId xmlns:a16="http://schemas.microsoft.com/office/drawing/2014/main" id="{D19326CA-FCB1-4EAF-B118-C8FE4DDB072D}"/>
              </a:ext>
            </a:extLst>
          </p:cNvPr>
          <p:cNvSpPr txBox="1"/>
          <p:nvPr/>
        </p:nvSpPr>
        <p:spPr>
          <a:xfrm>
            <a:off x="1298396" y="-1181217"/>
            <a:ext cx="968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Why you need Chatbots?</a:t>
            </a:r>
          </a:p>
        </p:txBody>
      </p:sp>
      <p:pic>
        <p:nvPicPr>
          <p:cNvPr id="47" name="Picture 46" descr="A picture containing text, electronics, lit, computer&#10;&#10;Description automatically generated">
            <a:extLst>
              <a:ext uri="{FF2B5EF4-FFF2-40B4-BE49-F238E27FC236}">
                <a16:creationId xmlns:a16="http://schemas.microsoft.com/office/drawing/2014/main" id="{E07D5842-B9F8-471C-B106-3EB03BFCC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6858000"/>
            <a:ext cx="1452207" cy="166970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2CF731A-5E4C-48DC-ACAD-F110B4D098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19656" y="625004"/>
            <a:ext cx="763885" cy="588681"/>
          </a:xfrm>
          <a:prstGeom prst="rect">
            <a:avLst/>
          </a:prstGeom>
        </p:spPr>
      </p:pic>
      <p:pic>
        <p:nvPicPr>
          <p:cNvPr id="49" name="Picture 48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386A7138-DEA3-4AA6-B974-EE53CB7D8B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95498" y="3809318"/>
            <a:ext cx="1452207" cy="1832732"/>
          </a:xfrm>
          <a:prstGeom prst="rect">
            <a:avLst/>
          </a:prstGeom>
        </p:spPr>
      </p:pic>
      <p:pic>
        <p:nvPicPr>
          <p:cNvPr id="50" name="Picture 49" descr="A picture containing text, white, close&#10;&#10;Description automatically generated">
            <a:extLst>
              <a:ext uri="{FF2B5EF4-FFF2-40B4-BE49-F238E27FC236}">
                <a16:creationId xmlns:a16="http://schemas.microsoft.com/office/drawing/2014/main" id="{82A52E2B-E6A6-4386-B6E3-51363039D0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8160" y="6858000"/>
            <a:ext cx="507943" cy="952393"/>
          </a:xfrm>
          <a:prstGeom prst="rect">
            <a:avLst/>
          </a:prstGeom>
        </p:spPr>
      </p:pic>
      <p:pic>
        <p:nvPicPr>
          <p:cNvPr id="51" name="Picture 5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C3DBBF60-BFBA-41A5-A007-0CAD0DF009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9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28730" y="3260971"/>
            <a:ext cx="1667930" cy="2614027"/>
          </a:xfrm>
          <a:prstGeom prst="rect">
            <a:avLst/>
          </a:prstGeom>
          <a:noFill/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D6305178-863E-45FF-AE9F-8E8255881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8925" y="-1681409"/>
            <a:ext cx="1116775" cy="1394900"/>
          </a:xfrm>
          <a:prstGeom prst="rect">
            <a:avLst/>
          </a:prstGeom>
        </p:spPr>
      </p:pic>
      <p:pic>
        <p:nvPicPr>
          <p:cNvPr id="53" name="Picture 52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0A742676-0F5D-4EF1-9151-F548436FC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90230" y="3138510"/>
            <a:ext cx="1667930" cy="2614027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0CEC83AA-68BA-4BA6-B191-DF6FB4C51826}"/>
              </a:ext>
            </a:extLst>
          </p:cNvPr>
          <p:cNvSpPr/>
          <p:nvPr/>
        </p:nvSpPr>
        <p:spPr>
          <a:xfrm rot="20079679">
            <a:off x="-2458473" y="4693263"/>
            <a:ext cx="662340" cy="342040"/>
          </a:xfrm>
          <a:prstGeom prst="ellipse">
            <a:avLst/>
          </a:prstGeom>
          <a:solidFill>
            <a:srgbClr val="FE6EFF">
              <a:alpha val="3000"/>
            </a:srgbClr>
          </a:solidFill>
          <a:ln>
            <a:noFill/>
          </a:ln>
          <a:effectLst>
            <a:glow rad="876300">
              <a:srgbClr val="D30093">
                <a:alpha val="2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Bot">
            <a:extLst>
              <a:ext uri="{FF2B5EF4-FFF2-40B4-BE49-F238E27FC236}">
                <a16:creationId xmlns:a16="http://schemas.microsoft.com/office/drawing/2014/main" id="{AD690B75-9CF6-41EC-9F3B-B850CA810D9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53005" y="-2595457"/>
            <a:ext cx="2491631" cy="2491631"/>
          </a:xfrm>
          <a:prstGeom prst="rect">
            <a:avLst/>
          </a:prstGeom>
        </p:spPr>
      </p:pic>
      <p:pic>
        <p:nvPicPr>
          <p:cNvPr id="95" name="Picture 94" descr="Icon&#10;&#10;Description automatically generated">
            <a:extLst>
              <a:ext uri="{FF2B5EF4-FFF2-40B4-BE49-F238E27FC236}">
                <a16:creationId xmlns:a16="http://schemas.microsoft.com/office/drawing/2014/main" id="{FA431458-CDDF-47A7-B6F7-04875FB299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407" y="-1155032"/>
            <a:ext cx="4954369" cy="4954369"/>
          </a:xfrm>
          <a:prstGeom prst="rect">
            <a:avLst/>
          </a:prstGeom>
        </p:spPr>
      </p:pic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369FC03-6D51-4C4E-BC6F-6AA503A2444E}"/>
              </a:ext>
            </a:extLst>
          </p:cNvPr>
          <p:cNvCxnSpPr/>
          <p:nvPr/>
        </p:nvCxnSpPr>
        <p:spPr>
          <a:xfrm>
            <a:off x="22655831" y="2437654"/>
            <a:ext cx="1083212" cy="0"/>
          </a:xfrm>
          <a:prstGeom prst="straightConnector1">
            <a:avLst/>
          </a:prstGeom>
          <a:ln w="57150">
            <a:solidFill>
              <a:srgbClr val="FE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494760F-9331-43B5-9099-B1DDB3F6D654}"/>
              </a:ext>
            </a:extLst>
          </p:cNvPr>
          <p:cNvCxnSpPr>
            <a:cxnSpLocks/>
          </p:cNvCxnSpPr>
          <p:nvPr/>
        </p:nvCxnSpPr>
        <p:spPr>
          <a:xfrm flipH="1">
            <a:off x="-3583016" y="2604181"/>
            <a:ext cx="1083212" cy="0"/>
          </a:xfrm>
          <a:prstGeom prst="straightConnector1">
            <a:avLst/>
          </a:prstGeom>
          <a:ln w="57150">
            <a:solidFill>
              <a:srgbClr val="73F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AF7A6DC-F922-4C41-BF26-B9DFB9460C92}"/>
              </a:ext>
            </a:extLst>
          </p:cNvPr>
          <p:cNvCxnSpPr>
            <a:cxnSpLocks/>
          </p:cNvCxnSpPr>
          <p:nvPr/>
        </p:nvCxnSpPr>
        <p:spPr>
          <a:xfrm>
            <a:off x="26130553" y="1809280"/>
            <a:ext cx="1308296" cy="0"/>
          </a:xfrm>
          <a:prstGeom prst="straightConnector1">
            <a:avLst/>
          </a:prstGeom>
          <a:ln w="57150">
            <a:solidFill>
              <a:srgbClr val="FE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5F08EB4-EE83-4AA9-BEC4-3019A42BDC70}"/>
              </a:ext>
            </a:extLst>
          </p:cNvPr>
          <p:cNvCxnSpPr>
            <a:cxnSpLocks/>
          </p:cNvCxnSpPr>
          <p:nvPr/>
        </p:nvCxnSpPr>
        <p:spPr>
          <a:xfrm flipH="1">
            <a:off x="-4028186" y="2156296"/>
            <a:ext cx="1308296" cy="0"/>
          </a:xfrm>
          <a:prstGeom prst="straightConnector1">
            <a:avLst/>
          </a:prstGeom>
          <a:ln w="57150">
            <a:solidFill>
              <a:srgbClr val="73F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A5C4AA5-BA17-45AB-8E08-0899BAC5A14E}"/>
              </a:ext>
            </a:extLst>
          </p:cNvPr>
          <p:cNvCxnSpPr>
            <a:cxnSpLocks/>
          </p:cNvCxnSpPr>
          <p:nvPr/>
        </p:nvCxnSpPr>
        <p:spPr>
          <a:xfrm>
            <a:off x="26130553" y="3254736"/>
            <a:ext cx="1308296" cy="0"/>
          </a:xfrm>
          <a:prstGeom prst="straightConnector1">
            <a:avLst/>
          </a:prstGeom>
          <a:ln w="57150">
            <a:solidFill>
              <a:srgbClr val="FE6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0E74BC1-DCDD-4258-95C6-19C341363746}"/>
              </a:ext>
            </a:extLst>
          </p:cNvPr>
          <p:cNvCxnSpPr>
            <a:cxnSpLocks/>
          </p:cNvCxnSpPr>
          <p:nvPr/>
        </p:nvCxnSpPr>
        <p:spPr>
          <a:xfrm flipH="1">
            <a:off x="-3583016" y="3146028"/>
            <a:ext cx="1308296" cy="0"/>
          </a:xfrm>
          <a:prstGeom prst="straightConnector1">
            <a:avLst/>
          </a:prstGeom>
          <a:ln w="57150">
            <a:solidFill>
              <a:srgbClr val="73FE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3B526D5-17E9-4E3A-BE1D-9CAFDCD3D456}"/>
              </a:ext>
            </a:extLst>
          </p:cNvPr>
          <p:cNvGrpSpPr/>
          <p:nvPr/>
        </p:nvGrpSpPr>
        <p:grpSpPr>
          <a:xfrm>
            <a:off x="4124239" y="-7116759"/>
            <a:ext cx="4954368" cy="6141674"/>
            <a:chOff x="4423037" y="1321649"/>
            <a:chExt cx="2025748" cy="2511215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361643D7-A38A-48B5-9ADE-9382A2B8E016}"/>
                </a:ext>
              </a:extLst>
            </p:cNvPr>
            <p:cNvSpPr/>
            <p:nvPr/>
          </p:nvSpPr>
          <p:spPr>
            <a:xfrm>
              <a:off x="4423037" y="1321649"/>
              <a:ext cx="2025748" cy="2511215"/>
            </a:xfrm>
            <a:prstGeom prst="roundRect">
              <a:avLst/>
            </a:prstGeom>
            <a:gradFill>
              <a:gsLst>
                <a:gs pos="7965">
                  <a:srgbClr val="140069"/>
                </a:gs>
                <a:gs pos="100000">
                  <a:srgbClr val="7A0054"/>
                </a:gs>
                <a:gs pos="37000">
                  <a:srgbClr val="140069"/>
                </a:gs>
              </a:gsLst>
              <a:lin ang="2700000" scaled="1"/>
            </a:gradFill>
            <a:ln>
              <a:solidFill>
                <a:srgbClr val="FE6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 descr="Icon&#10;&#10;Description automatically generated">
              <a:extLst>
                <a:ext uri="{FF2B5EF4-FFF2-40B4-BE49-F238E27FC236}">
                  <a16:creationId xmlns:a16="http://schemas.microsoft.com/office/drawing/2014/main" id="{605F9D6C-8B80-429D-A33C-EEA78F4E5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726" y="1432677"/>
              <a:ext cx="1457425" cy="1457425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615178B-ABBF-40EC-A7A6-D0236A9477B7}"/>
                </a:ext>
              </a:extLst>
            </p:cNvPr>
            <p:cNvSpPr txBox="1"/>
            <p:nvPr/>
          </p:nvSpPr>
          <p:spPr>
            <a:xfrm>
              <a:off x="4707198" y="2923598"/>
              <a:ext cx="14574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NLP Layer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455F13A-1756-4828-A087-DD5D14454902}"/>
                </a:ext>
              </a:extLst>
            </p:cNvPr>
            <p:cNvSpPr txBox="1"/>
            <p:nvPr/>
          </p:nvSpPr>
          <p:spPr>
            <a:xfrm>
              <a:off x="4580377" y="3240160"/>
              <a:ext cx="1685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Raleway Thin" pitchFamily="2" charset="0"/>
                  <a:cs typeface="Aharoni" panose="02010803020104030203" pitchFamily="2" charset="-79"/>
                </a:rPr>
                <a:t>(Natural Language Processing)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4C8057F-DC27-45D4-9892-35934B4C269C}"/>
              </a:ext>
            </a:extLst>
          </p:cNvPr>
          <p:cNvGrpSpPr/>
          <p:nvPr/>
        </p:nvGrpSpPr>
        <p:grpSpPr>
          <a:xfrm>
            <a:off x="15828895" y="101384"/>
            <a:ext cx="7160537" cy="3037125"/>
            <a:chOff x="8133243" y="1121266"/>
            <a:chExt cx="2817203" cy="1194910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649B675-8791-4AC6-BA9D-560E8D8DF52F}"/>
                </a:ext>
              </a:extLst>
            </p:cNvPr>
            <p:cNvSpPr/>
            <p:nvPr/>
          </p:nvSpPr>
          <p:spPr>
            <a:xfrm>
              <a:off x="8133243" y="1121266"/>
              <a:ext cx="2817203" cy="1194910"/>
            </a:xfrm>
            <a:prstGeom prst="roundRect">
              <a:avLst/>
            </a:prstGeom>
            <a:gradFill>
              <a:gsLst>
                <a:gs pos="7965">
                  <a:srgbClr val="140069"/>
                </a:gs>
                <a:gs pos="100000">
                  <a:srgbClr val="7A0054"/>
                </a:gs>
                <a:gs pos="37000">
                  <a:srgbClr val="140069"/>
                </a:gs>
              </a:gsLst>
              <a:lin ang="2700000" scaled="1"/>
            </a:gradFill>
            <a:ln>
              <a:solidFill>
                <a:srgbClr val="FE6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9" name="Picture 108" descr="Icon&#10;&#10;Description automatically generated">
              <a:extLst>
                <a:ext uri="{FF2B5EF4-FFF2-40B4-BE49-F238E27FC236}">
                  <a16:creationId xmlns:a16="http://schemas.microsoft.com/office/drawing/2014/main" id="{675F3787-3911-48E4-BB98-212FC5B89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181" y="1202672"/>
              <a:ext cx="1001092" cy="1001092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6EA6127-D1F3-49E2-845D-FFB0E1AC8460}"/>
                </a:ext>
              </a:extLst>
            </p:cNvPr>
            <p:cNvSpPr txBox="1"/>
            <p:nvPr/>
          </p:nvSpPr>
          <p:spPr>
            <a:xfrm>
              <a:off x="9244677" y="1240381"/>
              <a:ext cx="17002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Knowledge Base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388068B-AEBE-4663-939A-11EA0A55ADB8}"/>
                </a:ext>
              </a:extLst>
            </p:cNvPr>
            <p:cNvSpPr txBox="1"/>
            <p:nvPr/>
          </p:nvSpPr>
          <p:spPr>
            <a:xfrm>
              <a:off x="9252031" y="1876954"/>
              <a:ext cx="16855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Raleway Thin" pitchFamily="2" charset="0"/>
                  <a:cs typeface="Aharoni" panose="02010803020104030203" pitchFamily="2" charset="-79"/>
                </a:rPr>
                <a:t>(Source Content)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7589AA3-35CF-46BD-AF18-3855F40B28AA}"/>
              </a:ext>
            </a:extLst>
          </p:cNvPr>
          <p:cNvGrpSpPr/>
          <p:nvPr/>
        </p:nvGrpSpPr>
        <p:grpSpPr>
          <a:xfrm>
            <a:off x="15281024" y="3646943"/>
            <a:ext cx="7403712" cy="3073007"/>
            <a:chOff x="8133243" y="2630658"/>
            <a:chExt cx="2878864" cy="1194910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D25D6AA6-C9BB-450C-A38B-3B11DFCCE1C4}"/>
                </a:ext>
              </a:extLst>
            </p:cNvPr>
            <p:cNvSpPr/>
            <p:nvPr/>
          </p:nvSpPr>
          <p:spPr>
            <a:xfrm>
              <a:off x="8133243" y="2630658"/>
              <a:ext cx="2817203" cy="1194910"/>
            </a:xfrm>
            <a:prstGeom prst="roundRect">
              <a:avLst/>
            </a:prstGeom>
            <a:gradFill>
              <a:gsLst>
                <a:gs pos="7965">
                  <a:srgbClr val="140069"/>
                </a:gs>
                <a:gs pos="100000">
                  <a:srgbClr val="7A0054"/>
                </a:gs>
                <a:gs pos="37000">
                  <a:srgbClr val="140069"/>
                </a:gs>
              </a:gsLst>
              <a:lin ang="2700000" scaled="1"/>
            </a:gradFill>
            <a:ln>
              <a:solidFill>
                <a:srgbClr val="FE6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4" name="Picture 113" descr="Icon&#10;&#10;Description automatically generated">
              <a:extLst>
                <a:ext uri="{FF2B5EF4-FFF2-40B4-BE49-F238E27FC236}">
                  <a16:creationId xmlns:a16="http://schemas.microsoft.com/office/drawing/2014/main" id="{B28E338C-CC26-4F44-8C16-A55F5E59B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744" y="2740863"/>
              <a:ext cx="1001092" cy="1001092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A5FA19A3-E98B-48B6-8255-AD917134F879}"/>
                </a:ext>
              </a:extLst>
            </p:cNvPr>
            <p:cNvSpPr txBox="1"/>
            <p:nvPr/>
          </p:nvSpPr>
          <p:spPr>
            <a:xfrm>
              <a:off x="9177482" y="2745086"/>
              <a:ext cx="18346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 Storage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A7F87AA-85CD-4A00-8718-179B050A141D}"/>
                </a:ext>
              </a:extLst>
            </p:cNvPr>
            <p:cNvSpPr txBox="1"/>
            <p:nvPr/>
          </p:nvSpPr>
          <p:spPr>
            <a:xfrm>
              <a:off x="9236823" y="3139255"/>
              <a:ext cx="16855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Raleway Thin" pitchFamily="2" charset="0"/>
                  <a:cs typeface="Aharoni" panose="02010803020104030203" pitchFamily="2" charset="-79"/>
                </a:rPr>
                <a:t>(Interaction History and Analytics)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6469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75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rgbClr val="140069"/>
            </a:gs>
            <a:gs pos="92000">
              <a:srgbClr val="92006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picture containing shape&#10;&#10;Description automatically generated">
            <a:extLst>
              <a:ext uri="{FF2B5EF4-FFF2-40B4-BE49-F238E27FC236}">
                <a16:creationId xmlns:a16="http://schemas.microsoft.com/office/drawing/2014/main" id="{F0844FCE-D6DE-4F48-9B59-4F9630867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1460" y="40004"/>
            <a:ext cx="2170110" cy="1987177"/>
          </a:xfrm>
          <a:prstGeom prst="rect">
            <a:avLst/>
          </a:prstGeom>
        </p:spPr>
      </p:pic>
      <p:pic>
        <p:nvPicPr>
          <p:cNvPr id="47" name="Picture 46" descr="A picture containing shape&#10;&#10;Description automatically generated">
            <a:extLst>
              <a:ext uri="{FF2B5EF4-FFF2-40B4-BE49-F238E27FC236}">
                <a16:creationId xmlns:a16="http://schemas.microsoft.com/office/drawing/2014/main" id="{2B02E52E-6F58-4A30-9D96-0DE91848A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807" y="5518812"/>
            <a:ext cx="2563326" cy="2347247"/>
          </a:xfrm>
          <a:prstGeom prst="rect">
            <a:avLst/>
          </a:prstGeom>
        </p:spPr>
      </p:pic>
      <p:pic>
        <p:nvPicPr>
          <p:cNvPr id="48" name="Picture 47" descr="A picture containing shape&#10;&#10;Description automatically generated">
            <a:extLst>
              <a:ext uri="{FF2B5EF4-FFF2-40B4-BE49-F238E27FC236}">
                <a16:creationId xmlns:a16="http://schemas.microsoft.com/office/drawing/2014/main" id="{1DDE04FD-87FD-441A-B489-78FCE4820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7950" y="3712678"/>
            <a:ext cx="5159118" cy="4724223"/>
          </a:xfrm>
          <a:prstGeom prst="rect">
            <a:avLst/>
          </a:prstGeom>
        </p:spPr>
      </p:pic>
      <p:pic>
        <p:nvPicPr>
          <p:cNvPr id="49" name="Picture 48" descr="A picture containing shape&#10;&#10;Description automatically generated">
            <a:extLst>
              <a:ext uri="{FF2B5EF4-FFF2-40B4-BE49-F238E27FC236}">
                <a16:creationId xmlns:a16="http://schemas.microsoft.com/office/drawing/2014/main" id="{241E262E-80D7-4B4D-81E6-FBF66ED59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877616" y="1901563"/>
            <a:ext cx="4102189" cy="3756389"/>
          </a:xfrm>
          <a:prstGeom prst="rect">
            <a:avLst/>
          </a:prstGeom>
        </p:spPr>
      </p:pic>
      <p:pic>
        <p:nvPicPr>
          <p:cNvPr id="50" name="Picture 49" descr="A picture containing shape&#10;&#10;Description automatically generated">
            <a:extLst>
              <a:ext uri="{FF2B5EF4-FFF2-40B4-BE49-F238E27FC236}">
                <a16:creationId xmlns:a16="http://schemas.microsoft.com/office/drawing/2014/main" id="{6330D1F0-7858-4D3B-9CAD-4D23218C3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65" y="4432165"/>
            <a:ext cx="4102189" cy="3756389"/>
          </a:xfrm>
          <a:prstGeom prst="rect">
            <a:avLst/>
          </a:prstGeom>
        </p:spPr>
      </p:pic>
      <p:pic>
        <p:nvPicPr>
          <p:cNvPr id="51" name="Picture 50" descr="A picture containing shape&#10;&#10;Description automatically generated">
            <a:extLst>
              <a:ext uri="{FF2B5EF4-FFF2-40B4-BE49-F238E27FC236}">
                <a16:creationId xmlns:a16="http://schemas.microsoft.com/office/drawing/2014/main" id="{56CF5AD5-5D34-47A5-A289-17AD81AA1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798792" y="-256944"/>
            <a:ext cx="4102189" cy="3756389"/>
          </a:xfrm>
          <a:prstGeom prst="rect">
            <a:avLst/>
          </a:prstGeom>
        </p:spPr>
      </p:pic>
      <p:sp>
        <p:nvSpPr>
          <p:cNvPr id="2" name="How chatbot works?">
            <a:extLst>
              <a:ext uri="{FF2B5EF4-FFF2-40B4-BE49-F238E27FC236}">
                <a16:creationId xmlns:a16="http://schemas.microsoft.com/office/drawing/2014/main" id="{9E8A461E-EB51-4B66-93E8-8106A92EFEC5}"/>
              </a:ext>
            </a:extLst>
          </p:cNvPr>
          <p:cNvSpPr txBox="1"/>
          <p:nvPr/>
        </p:nvSpPr>
        <p:spPr>
          <a:xfrm>
            <a:off x="1289659" y="28114"/>
            <a:ext cx="968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Why you need Chatbots?</a:t>
            </a:r>
          </a:p>
        </p:txBody>
      </p:sp>
      <p:pic>
        <p:nvPicPr>
          <p:cNvPr id="4" name="Picture 3" descr="A picture containing text, electronics, lit, computer&#10;&#10;Description automatically generated">
            <a:extLst>
              <a:ext uri="{FF2B5EF4-FFF2-40B4-BE49-F238E27FC236}">
                <a16:creationId xmlns:a16="http://schemas.microsoft.com/office/drawing/2014/main" id="{AFD1AC9E-1356-4DE9-B99A-52370CB65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908" y="1128770"/>
            <a:ext cx="4632362" cy="53261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585158-2794-443F-8C91-5BCACE4D6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1908" y="1732841"/>
            <a:ext cx="763885" cy="588681"/>
          </a:xfrm>
          <a:prstGeom prst="rect">
            <a:avLst/>
          </a:prstGeom>
        </p:spPr>
      </p:pic>
      <p:pic>
        <p:nvPicPr>
          <p:cNvPr id="10" name="Picture 9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4BDDAE54-C6AF-49EE-A383-53074D890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3684" y="4268979"/>
            <a:ext cx="1452207" cy="1832732"/>
          </a:xfrm>
          <a:prstGeom prst="rect">
            <a:avLst/>
          </a:prstGeom>
        </p:spPr>
      </p:pic>
      <p:pic>
        <p:nvPicPr>
          <p:cNvPr id="14" name="Picture 13" descr="A picture containing text, white, close&#10;&#10;Description automatically generated">
            <a:extLst>
              <a:ext uri="{FF2B5EF4-FFF2-40B4-BE49-F238E27FC236}">
                <a16:creationId xmlns:a16="http://schemas.microsoft.com/office/drawing/2014/main" id="{5364D95B-488C-4FFE-8A67-DF6DDF69F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37009" y="1484028"/>
            <a:ext cx="1345557" cy="2522920"/>
          </a:xfrm>
          <a:prstGeom prst="rect">
            <a:avLst/>
          </a:prstGeom>
        </p:spPr>
      </p:pic>
      <p:pic>
        <p:nvPicPr>
          <p:cNvPr id="19" name="Picture 18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77EBC7AC-64C6-4755-81D5-F36FA1ADC6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9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7690" y="2857909"/>
            <a:ext cx="1667930" cy="2614027"/>
          </a:xfrm>
          <a:prstGeom prst="rect">
            <a:avLst/>
          </a:prstGeom>
          <a:noFill/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A0E39E77-162B-4E5C-83E9-350D286689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314" y="1603165"/>
            <a:ext cx="1829117" cy="2284645"/>
          </a:xfrm>
          <a:prstGeom prst="rect">
            <a:avLst/>
          </a:prstGeom>
        </p:spPr>
      </p:pic>
      <p:pic>
        <p:nvPicPr>
          <p:cNvPr id="6" name="Picture 5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2965D162-206C-412B-AEB4-F8B26FC760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9738" y="2857910"/>
            <a:ext cx="1667930" cy="2614027"/>
          </a:xfrm>
          <a:prstGeom prst="rect">
            <a:avLst/>
          </a:prstGeom>
        </p:spPr>
      </p:pic>
      <p:pic>
        <p:nvPicPr>
          <p:cNvPr id="5" name="Picture 4" descr="A picture containing clock, gauge&#10;&#10;Description automatically generated">
            <a:extLst>
              <a:ext uri="{FF2B5EF4-FFF2-40B4-BE49-F238E27FC236}">
                <a16:creationId xmlns:a16="http://schemas.microsoft.com/office/drawing/2014/main" id="{A701E94A-A575-4C98-9270-6335AC1DFC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7014" y="1732841"/>
            <a:ext cx="472413" cy="472413"/>
          </a:xfrm>
          <a:prstGeom prst="rect">
            <a:avLst/>
          </a:prstGeom>
        </p:spPr>
      </p:pic>
      <p:pic>
        <p:nvPicPr>
          <p:cNvPr id="16" name="Picture 15" descr="A picture containing clock, gauge&#10;&#10;Description automatically generated">
            <a:extLst>
              <a:ext uri="{FF2B5EF4-FFF2-40B4-BE49-F238E27FC236}">
                <a16:creationId xmlns:a16="http://schemas.microsoft.com/office/drawing/2014/main" id="{773F1238-0FB7-4767-87FD-B3896E512F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7013" y="2641982"/>
            <a:ext cx="472413" cy="472413"/>
          </a:xfrm>
          <a:prstGeom prst="rect">
            <a:avLst/>
          </a:prstGeom>
        </p:spPr>
      </p:pic>
      <p:pic>
        <p:nvPicPr>
          <p:cNvPr id="18" name="Picture 17" descr="A picture containing clock, gauge&#10;&#10;Description automatically generated">
            <a:extLst>
              <a:ext uri="{FF2B5EF4-FFF2-40B4-BE49-F238E27FC236}">
                <a16:creationId xmlns:a16="http://schemas.microsoft.com/office/drawing/2014/main" id="{DB652BCF-92B9-44D5-B970-DBDD8BBE6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7013" y="3544111"/>
            <a:ext cx="472413" cy="472413"/>
          </a:xfrm>
          <a:prstGeom prst="rect">
            <a:avLst/>
          </a:prstGeom>
        </p:spPr>
      </p:pic>
      <p:pic>
        <p:nvPicPr>
          <p:cNvPr id="20" name="Picture 19" descr="A picture containing clock, gauge&#10;&#10;Description automatically generated">
            <a:extLst>
              <a:ext uri="{FF2B5EF4-FFF2-40B4-BE49-F238E27FC236}">
                <a16:creationId xmlns:a16="http://schemas.microsoft.com/office/drawing/2014/main" id="{649E02B1-B4E3-4427-B154-3958C15996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7013" y="4477645"/>
            <a:ext cx="472413" cy="472413"/>
          </a:xfrm>
          <a:prstGeom prst="rect">
            <a:avLst/>
          </a:prstGeom>
        </p:spPr>
      </p:pic>
      <p:pic>
        <p:nvPicPr>
          <p:cNvPr id="22" name="Picture 21" descr="A picture containing clock, gauge&#10;&#10;Description automatically generated">
            <a:extLst>
              <a:ext uri="{FF2B5EF4-FFF2-40B4-BE49-F238E27FC236}">
                <a16:creationId xmlns:a16="http://schemas.microsoft.com/office/drawing/2014/main" id="{9B4EFB8C-D8C0-407F-AA9E-232DA85296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7013" y="5411179"/>
            <a:ext cx="472413" cy="4724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B4CCA6B-7B11-4465-8BA8-ED8C1A5629E2}"/>
              </a:ext>
            </a:extLst>
          </p:cNvPr>
          <p:cNvSpPr txBox="1"/>
          <p:nvPr/>
        </p:nvSpPr>
        <p:spPr>
          <a:xfrm>
            <a:off x="6420320" y="1732841"/>
            <a:ext cx="3922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Reduce customer waiting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4D510-FB38-43E2-AF5C-26A67260ECC1}"/>
              </a:ext>
            </a:extLst>
          </p:cNvPr>
          <p:cNvSpPr txBox="1"/>
          <p:nvPr/>
        </p:nvSpPr>
        <p:spPr>
          <a:xfrm>
            <a:off x="6442790" y="2678133"/>
            <a:ext cx="4979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Better customer engagement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015589D-3BB4-42CA-BF39-41F722CADC86}"/>
              </a:ext>
            </a:extLst>
          </p:cNvPr>
          <p:cNvSpPr txBox="1"/>
          <p:nvPr/>
        </p:nvSpPr>
        <p:spPr>
          <a:xfrm>
            <a:off x="6442790" y="3579703"/>
            <a:ext cx="31801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Easy scalability with bots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BD1A2F-3B15-482D-A8DC-6320383E0E24}"/>
              </a:ext>
            </a:extLst>
          </p:cNvPr>
          <p:cNvSpPr txBox="1"/>
          <p:nvPr/>
        </p:nvSpPr>
        <p:spPr>
          <a:xfrm>
            <a:off x="6442790" y="4509572"/>
            <a:ext cx="37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Save customer service cost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C58E9C-FEC3-4323-BA9D-E2A2429AD018}"/>
              </a:ext>
            </a:extLst>
          </p:cNvPr>
          <p:cNvSpPr txBox="1"/>
          <p:nvPr/>
        </p:nvSpPr>
        <p:spPr>
          <a:xfrm>
            <a:off x="6442790" y="5447330"/>
            <a:ext cx="3731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Reduce customer churn rate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C0CA86-40FA-4952-AD47-92A10BEE4762}"/>
              </a:ext>
            </a:extLst>
          </p:cNvPr>
          <p:cNvSpPr/>
          <p:nvPr/>
        </p:nvSpPr>
        <p:spPr>
          <a:xfrm rot="20079679">
            <a:off x="3704622" y="4290199"/>
            <a:ext cx="662340" cy="342040"/>
          </a:xfrm>
          <a:prstGeom prst="ellipse">
            <a:avLst/>
          </a:prstGeom>
          <a:solidFill>
            <a:srgbClr val="FE6EFF">
              <a:alpha val="3000"/>
            </a:srgbClr>
          </a:solidFill>
          <a:ln>
            <a:noFill/>
          </a:ln>
          <a:effectLst>
            <a:glow rad="876300">
              <a:srgbClr val="D30093">
                <a:alpha val="2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Bot">
            <a:extLst>
              <a:ext uri="{FF2B5EF4-FFF2-40B4-BE49-F238E27FC236}">
                <a16:creationId xmlns:a16="http://schemas.microsoft.com/office/drawing/2014/main" id="{A533815E-0684-4751-A7AA-D575A298C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55210" y="2119388"/>
            <a:ext cx="2491631" cy="2491631"/>
          </a:xfrm>
          <a:prstGeom prst="rect">
            <a:avLst/>
          </a:prstGeom>
        </p:spPr>
      </p:pic>
      <p:sp>
        <p:nvSpPr>
          <p:cNvPr id="23" name="How chatbot works?">
            <a:extLst>
              <a:ext uri="{FF2B5EF4-FFF2-40B4-BE49-F238E27FC236}">
                <a16:creationId xmlns:a16="http://schemas.microsoft.com/office/drawing/2014/main" id="{3B0185F2-81FD-48A0-A6A4-ED24C8356A1E}"/>
              </a:ext>
            </a:extLst>
          </p:cNvPr>
          <p:cNvSpPr txBox="1"/>
          <p:nvPr/>
        </p:nvSpPr>
        <p:spPr>
          <a:xfrm>
            <a:off x="-7692396" y="39733"/>
            <a:ext cx="9140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Types of Chatbot</a:t>
            </a:r>
          </a:p>
        </p:txBody>
      </p:sp>
      <p:sp>
        <p:nvSpPr>
          <p:cNvPr id="24" name="How chatbot works?">
            <a:extLst>
              <a:ext uri="{FF2B5EF4-FFF2-40B4-BE49-F238E27FC236}">
                <a16:creationId xmlns:a16="http://schemas.microsoft.com/office/drawing/2014/main" id="{34735463-3746-42B5-A897-3D6D579883CE}"/>
              </a:ext>
            </a:extLst>
          </p:cNvPr>
          <p:cNvSpPr txBox="1"/>
          <p:nvPr/>
        </p:nvSpPr>
        <p:spPr>
          <a:xfrm>
            <a:off x="1289659" y="-1180274"/>
            <a:ext cx="968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RASA</a:t>
            </a:r>
          </a:p>
        </p:txBody>
      </p:sp>
      <p:pic>
        <p:nvPicPr>
          <p:cNvPr id="25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5F7C1C9-047C-43D6-B53B-DA92A448755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8745681">
            <a:off x="11527733" y="7940853"/>
            <a:ext cx="1328534" cy="92333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glow rad="546100">
              <a:srgbClr val="FE6EFF">
                <a:alpha val="8000"/>
              </a:srgbClr>
            </a:glow>
            <a:innerShdw blurRad="292100" dist="127000" dir="8100000">
              <a:prstClr val="black">
                <a:alpha val="50000"/>
              </a:prstClr>
            </a:innerShdw>
            <a:softEdge rad="63500"/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64A67AB-B59D-4DB7-B983-A47C6DA0E0D1}"/>
              </a:ext>
            </a:extLst>
          </p:cNvPr>
          <p:cNvGrpSpPr/>
          <p:nvPr/>
        </p:nvGrpSpPr>
        <p:grpSpPr>
          <a:xfrm>
            <a:off x="3158434" y="-8708487"/>
            <a:ext cx="6089274" cy="8399309"/>
            <a:chOff x="5028026" y="2776698"/>
            <a:chExt cx="2227860" cy="307302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636F238-F658-42DA-80EE-0A1CD597FD86}"/>
                </a:ext>
              </a:extLst>
            </p:cNvPr>
            <p:cNvSpPr/>
            <p:nvPr/>
          </p:nvSpPr>
          <p:spPr>
            <a:xfrm>
              <a:off x="5028026" y="2776698"/>
              <a:ext cx="2227860" cy="3073024"/>
            </a:xfrm>
            <a:prstGeom prst="rect">
              <a:avLst/>
            </a:prstGeom>
            <a:solidFill>
              <a:srgbClr val="0070C0">
                <a:alpha val="19000"/>
              </a:srgbClr>
            </a:solidFill>
            <a:ln>
              <a:noFill/>
            </a:ln>
            <a:effectLst>
              <a:glow rad="1765300">
                <a:srgbClr val="D30093">
                  <a:alpha val="8000"/>
                </a:srgb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124255D1-1491-4AD9-AA34-CC1EDDB9D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368" y="3429000"/>
              <a:ext cx="1849263" cy="221810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BBF8A4-450F-4AD4-950A-F42B34723C0A}"/>
              </a:ext>
            </a:extLst>
          </p:cNvPr>
          <p:cNvGrpSpPr/>
          <p:nvPr/>
        </p:nvGrpSpPr>
        <p:grpSpPr>
          <a:xfrm>
            <a:off x="7129877" y="-8606887"/>
            <a:ext cx="6089274" cy="8399309"/>
            <a:chOff x="8999469" y="2878298"/>
            <a:chExt cx="2227860" cy="307302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9C0DDFC-508F-4596-9FC2-90F787A66615}"/>
                </a:ext>
              </a:extLst>
            </p:cNvPr>
            <p:cNvSpPr/>
            <p:nvPr/>
          </p:nvSpPr>
          <p:spPr>
            <a:xfrm>
              <a:off x="8999469" y="2878298"/>
              <a:ext cx="2227860" cy="3073024"/>
            </a:xfrm>
            <a:prstGeom prst="rect">
              <a:avLst/>
            </a:prstGeom>
            <a:solidFill>
              <a:srgbClr val="0070C0">
                <a:alpha val="19000"/>
              </a:srgbClr>
            </a:solidFill>
            <a:ln>
              <a:noFill/>
            </a:ln>
            <a:effectLst>
              <a:glow rad="1765300">
                <a:srgbClr val="D30093">
                  <a:alpha val="8000"/>
                </a:srgb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4180C7C7-308E-4245-8655-5F16B43FB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6978" y="3434052"/>
              <a:ext cx="2021053" cy="2208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D6B2014-9ABA-465E-8A4C-01DF7CD6BD0D}"/>
              </a:ext>
            </a:extLst>
          </p:cNvPr>
          <p:cNvGrpSpPr/>
          <p:nvPr/>
        </p:nvGrpSpPr>
        <p:grpSpPr>
          <a:xfrm>
            <a:off x="-830517" y="-8714961"/>
            <a:ext cx="6089274" cy="8399309"/>
            <a:chOff x="1039075" y="2770224"/>
            <a:chExt cx="2227860" cy="307302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FD4EA2-F92B-4ABD-A3AF-4D97B31D4981}"/>
                </a:ext>
              </a:extLst>
            </p:cNvPr>
            <p:cNvSpPr/>
            <p:nvPr/>
          </p:nvSpPr>
          <p:spPr>
            <a:xfrm>
              <a:off x="1039075" y="2770224"/>
              <a:ext cx="2227860" cy="3073024"/>
            </a:xfrm>
            <a:prstGeom prst="rect">
              <a:avLst/>
            </a:prstGeom>
            <a:solidFill>
              <a:srgbClr val="0070C0">
                <a:alpha val="19000"/>
              </a:srgbClr>
            </a:solidFill>
            <a:ln>
              <a:noFill/>
            </a:ln>
            <a:effectLst>
              <a:glow rad="1765300">
                <a:srgbClr val="D30093">
                  <a:alpha val="8000"/>
                </a:srgb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725D0D67-B788-43FA-BB45-338333337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112" y="2984368"/>
              <a:ext cx="1707789" cy="2657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470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9000">
              <a:srgbClr val="470074"/>
            </a:gs>
            <a:gs pos="22000">
              <a:srgbClr val="140069"/>
            </a:gs>
            <a:gs pos="100000">
              <a:srgbClr val="92006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shape&#10;&#10;Description automatically generated">
            <a:extLst>
              <a:ext uri="{FF2B5EF4-FFF2-40B4-BE49-F238E27FC236}">
                <a16:creationId xmlns:a16="http://schemas.microsoft.com/office/drawing/2014/main" id="{06147804-9FD5-47F2-BF54-C99D7FFF3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27944" y="-672177"/>
            <a:ext cx="2170110" cy="1987177"/>
          </a:xfrm>
          <a:prstGeom prst="rect">
            <a:avLst/>
          </a:prstGeom>
        </p:spPr>
      </p:pic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722B568D-E03F-4F72-B558-FFE458EC1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26" y="2223981"/>
            <a:ext cx="2563326" cy="2347247"/>
          </a:xfrm>
          <a:prstGeom prst="rect">
            <a:avLst/>
          </a:prstGeom>
        </p:spPr>
      </p:pic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DDC24F63-6BD8-4872-A63D-D293BC63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23247" y="2944982"/>
            <a:ext cx="5159118" cy="4724223"/>
          </a:xfrm>
          <a:prstGeom prst="rect">
            <a:avLst/>
          </a:prstGeom>
        </p:spPr>
      </p:pic>
      <p:pic>
        <p:nvPicPr>
          <p:cNvPr id="24" name="Picture 23" descr="A picture containing shape&#10;&#10;Description automatically generated">
            <a:extLst>
              <a:ext uri="{FF2B5EF4-FFF2-40B4-BE49-F238E27FC236}">
                <a16:creationId xmlns:a16="http://schemas.microsoft.com/office/drawing/2014/main" id="{4A34FD2C-9E87-49CF-866F-B9A1CD13B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637474" y="4276624"/>
            <a:ext cx="4102189" cy="3756389"/>
          </a:xfrm>
          <a:prstGeom prst="rect">
            <a:avLst/>
          </a:prstGeom>
        </p:spPr>
      </p:pic>
      <p:pic>
        <p:nvPicPr>
          <p:cNvPr id="25" name="Picture 24" descr="A picture containing shape&#10;&#10;Description automatically generated">
            <a:extLst>
              <a:ext uri="{FF2B5EF4-FFF2-40B4-BE49-F238E27FC236}">
                <a16:creationId xmlns:a16="http://schemas.microsoft.com/office/drawing/2014/main" id="{0F0BBF09-CB5D-4FAC-9797-935A38833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30" y="3661811"/>
            <a:ext cx="4102189" cy="3756389"/>
          </a:xfrm>
          <a:prstGeom prst="rect">
            <a:avLst/>
          </a:prstGeom>
        </p:spPr>
      </p:pic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EE4931A2-F8C0-47C5-83A3-96F806607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784005" y="-1293818"/>
            <a:ext cx="4102189" cy="3756389"/>
          </a:xfrm>
          <a:prstGeom prst="rect">
            <a:avLst/>
          </a:prstGeom>
        </p:spPr>
      </p:pic>
      <p:sp>
        <p:nvSpPr>
          <p:cNvPr id="4" name="How chatbot works?">
            <a:extLst>
              <a:ext uri="{FF2B5EF4-FFF2-40B4-BE49-F238E27FC236}">
                <a16:creationId xmlns:a16="http://schemas.microsoft.com/office/drawing/2014/main" id="{A77661D0-0701-4694-AACD-F4FE6421EBEC}"/>
              </a:ext>
            </a:extLst>
          </p:cNvPr>
          <p:cNvSpPr txBox="1"/>
          <p:nvPr/>
        </p:nvSpPr>
        <p:spPr>
          <a:xfrm>
            <a:off x="1252440" y="115899"/>
            <a:ext cx="968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RASA</a:t>
            </a:r>
          </a:p>
        </p:txBody>
      </p:sp>
      <p:pic>
        <p:nvPicPr>
          <p:cNvPr id="6" name="Content Placeholder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D4CC359-A0DB-414E-B14F-2A9DC436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83" y="1315000"/>
            <a:ext cx="6897878" cy="47940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glow rad="546100">
              <a:srgbClr val="FE6EFF">
                <a:alpha val="8000"/>
              </a:srgbClr>
            </a:glow>
            <a:innerShdw blurRad="292100" dist="127000" dir="8100000">
              <a:prstClr val="black">
                <a:alpha val="50000"/>
              </a:prstClr>
            </a:innerShdw>
            <a:softEdge rad="63500"/>
          </a:effectLst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B230C9A-8E29-45E8-B145-569C3B036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4895" y="2090788"/>
            <a:ext cx="580190" cy="58019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FBDFBEB-E5A1-408B-99C9-B29EEE51B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4895" y="3525302"/>
            <a:ext cx="580190" cy="580190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F1D5145-2E3B-4989-82A0-99B0A5016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34895" y="4959816"/>
            <a:ext cx="580190" cy="5801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A88E9D-FB2F-4BB2-A4F0-A550998FDD16}"/>
              </a:ext>
            </a:extLst>
          </p:cNvPr>
          <p:cNvSpPr txBox="1"/>
          <p:nvPr/>
        </p:nvSpPr>
        <p:spPr>
          <a:xfrm>
            <a:off x="8300618" y="1719164"/>
            <a:ext cx="36301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Rasa </a:t>
            </a:r>
            <a:r>
              <a:rPr lang="en-US" sz="2000" dirty="0" err="1">
                <a:solidFill>
                  <a:schemeClr val="bg1"/>
                </a:solidFill>
                <a:latin typeface="Raleway Light" pitchFamily="2" charset="0"/>
              </a:rPr>
              <a:t>NLU</a:t>
            </a:r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Raleway Light" pitchFamily="2" charset="0"/>
              </a:rPr>
              <a:t>alayzing</a:t>
            </a:r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 the information that is include in message sent to chatbot by human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A6D952-374D-420A-B94A-84C73A798808}"/>
              </a:ext>
            </a:extLst>
          </p:cNvPr>
          <p:cNvSpPr txBox="1"/>
          <p:nvPr/>
        </p:nvSpPr>
        <p:spPr>
          <a:xfrm>
            <a:off x="8300618" y="3307566"/>
            <a:ext cx="36301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Raleway Light" pitchFamily="2" charset="0"/>
              </a:rPr>
              <a:t>Rasa core: predict next action that the bot need to respond to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CB14EB-CFF7-4816-894F-4321316DCD0E}"/>
              </a:ext>
            </a:extLst>
          </p:cNvPr>
          <p:cNvSpPr txBox="1"/>
          <p:nvPr/>
        </p:nvSpPr>
        <p:spPr>
          <a:xfrm>
            <a:off x="8310921" y="5049856"/>
            <a:ext cx="3630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  <a:latin typeface="Raleway Light" pitchFamily="2" charset="0"/>
              </a:rPr>
              <a:t>Rasa X: interface of rasa</a:t>
            </a:r>
          </a:p>
        </p:txBody>
      </p:sp>
      <p:sp>
        <p:nvSpPr>
          <p:cNvPr id="15" name="How chatbot works?">
            <a:extLst>
              <a:ext uri="{FF2B5EF4-FFF2-40B4-BE49-F238E27FC236}">
                <a16:creationId xmlns:a16="http://schemas.microsoft.com/office/drawing/2014/main" id="{FC4E74A3-E0A9-4F5A-9E94-2D2B5A63011E}"/>
              </a:ext>
            </a:extLst>
          </p:cNvPr>
          <p:cNvSpPr txBox="1"/>
          <p:nvPr/>
        </p:nvSpPr>
        <p:spPr>
          <a:xfrm>
            <a:off x="-9203937" y="26674"/>
            <a:ext cx="968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 flip="none" rotWithShape="1">
                  <a:gsLst>
                    <a:gs pos="91000">
                      <a:srgbClr val="73FEFF"/>
                    </a:gs>
                    <a:gs pos="0">
                      <a:srgbClr val="D30093"/>
                    </a:gs>
                  </a:gsLst>
                  <a:lin ang="0" scaled="1"/>
                  <a:tileRect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Why you need Chatbots?</a:t>
            </a:r>
          </a:p>
        </p:txBody>
      </p:sp>
      <p:sp>
        <p:nvSpPr>
          <p:cNvPr id="16" name="How chatbot works?">
            <a:extLst>
              <a:ext uri="{FF2B5EF4-FFF2-40B4-BE49-F238E27FC236}">
                <a16:creationId xmlns:a16="http://schemas.microsoft.com/office/drawing/2014/main" id="{78A46D4D-A9A6-405C-9BAD-E0CD8B85CCA5}"/>
              </a:ext>
            </a:extLst>
          </p:cNvPr>
          <p:cNvSpPr txBox="1"/>
          <p:nvPr/>
        </p:nvSpPr>
        <p:spPr>
          <a:xfrm>
            <a:off x="1252440" y="-1083202"/>
            <a:ext cx="9687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RASA </a:t>
            </a:r>
            <a:r>
              <a:rPr lang="en-US" sz="5400" b="1" dirty="0" err="1">
                <a:gradFill>
                  <a:gsLst>
                    <a:gs pos="99000">
                      <a:srgbClr val="00B0F0"/>
                    </a:gs>
                    <a:gs pos="0">
                      <a:srgbClr val="FE6EFF"/>
                    </a:gs>
                  </a:gsLst>
                  <a:lin ang="0" scaled="1"/>
                </a:gradFill>
                <a:latin typeface="Roboto Light" panose="02000000000000000000" pitchFamily="2" charset="0"/>
                <a:ea typeface="Roboto Light" panose="02000000000000000000" pitchFamily="2" charset="0"/>
              </a:rPr>
              <a:t>NLU</a:t>
            </a:r>
            <a:endParaRPr lang="en-US" sz="5400" b="1" dirty="0">
              <a:gradFill>
                <a:gsLst>
                  <a:gs pos="99000">
                    <a:srgbClr val="00B0F0"/>
                  </a:gs>
                  <a:gs pos="0">
                    <a:srgbClr val="FE6EFF"/>
                  </a:gs>
                </a:gsLst>
                <a:lin ang="0" scaled="1"/>
              </a:gra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5" name="Picture 34" descr="A picture containing text, electronics, lit, computer&#10;&#10;Description automatically generated">
            <a:extLst>
              <a:ext uri="{FF2B5EF4-FFF2-40B4-BE49-F238E27FC236}">
                <a16:creationId xmlns:a16="http://schemas.microsoft.com/office/drawing/2014/main" id="{CEAC1592-8FCF-4767-BE3F-461B1E3B9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103125" y="284778"/>
            <a:ext cx="6128621" cy="704652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F5C43F-43D4-443A-8019-EF79FDF1E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235633" y="2323235"/>
            <a:ext cx="763885" cy="588681"/>
          </a:xfrm>
          <a:prstGeom prst="rect">
            <a:avLst/>
          </a:prstGeom>
        </p:spPr>
      </p:pic>
      <p:pic>
        <p:nvPicPr>
          <p:cNvPr id="37" name="Picture 36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20C63FE2-860E-43F1-AD90-3EBB24B648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283857" y="4859373"/>
            <a:ext cx="1452207" cy="1832732"/>
          </a:xfrm>
          <a:prstGeom prst="rect">
            <a:avLst/>
          </a:prstGeom>
        </p:spPr>
      </p:pic>
      <p:pic>
        <p:nvPicPr>
          <p:cNvPr id="38" name="Picture 37" descr="A picture containing text, white, close&#10;&#10;Description automatically generated">
            <a:extLst>
              <a:ext uri="{FF2B5EF4-FFF2-40B4-BE49-F238E27FC236}">
                <a16:creationId xmlns:a16="http://schemas.microsoft.com/office/drawing/2014/main" id="{1CC2529E-7D7B-4ADA-BCE5-E8DA0274B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970532" y="2074422"/>
            <a:ext cx="1345557" cy="2522920"/>
          </a:xfrm>
          <a:prstGeom prst="rect">
            <a:avLst/>
          </a:prstGeom>
        </p:spPr>
      </p:pic>
      <p:pic>
        <p:nvPicPr>
          <p:cNvPr id="39" name="Picture 38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ECF566E5-9AFF-46CD-8344-46D859B407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9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57470" y="1719164"/>
            <a:ext cx="2665697" cy="4177755"/>
          </a:xfrm>
          <a:prstGeom prst="rect">
            <a:avLst/>
          </a:prstGeom>
          <a:noFill/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DED08064-B985-442E-8EFD-C400EB93CB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974227" y="2193559"/>
            <a:ext cx="1829117" cy="2284645"/>
          </a:xfrm>
          <a:prstGeom prst="rect">
            <a:avLst/>
          </a:prstGeom>
        </p:spPr>
      </p:pic>
      <p:pic>
        <p:nvPicPr>
          <p:cNvPr id="41" name="Picture 40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88022E62-B13D-4D8A-94B2-9AFBDB0C67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52130" y="1315001"/>
            <a:ext cx="2842668" cy="4455110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42C1C3D8-1A53-42CA-922E-E668F26A4D52}"/>
              </a:ext>
            </a:extLst>
          </p:cNvPr>
          <p:cNvSpPr/>
          <p:nvPr/>
        </p:nvSpPr>
        <p:spPr>
          <a:xfrm rot="20079679">
            <a:off x="-3802919" y="4880593"/>
            <a:ext cx="662340" cy="342040"/>
          </a:xfrm>
          <a:prstGeom prst="ellipse">
            <a:avLst/>
          </a:prstGeom>
          <a:solidFill>
            <a:srgbClr val="FE6EFF">
              <a:alpha val="3000"/>
            </a:srgbClr>
          </a:solidFill>
          <a:ln>
            <a:noFill/>
          </a:ln>
          <a:effectLst>
            <a:glow rad="876300">
              <a:srgbClr val="D30093">
                <a:alpha val="26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Bot">
            <a:extLst>
              <a:ext uri="{FF2B5EF4-FFF2-40B4-BE49-F238E27FC236}">
                <a16:creationId xmlns:a16="http://schemas.microsoft.com/office/drawing/2014/main" id="{A394154A-2CC4-410B-A6F4-100C367835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3183" y="-6633586"/>
            <a:ext cx="6128621" cy="61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570</Words>
  <Application>Microsoft Office PowerPoint</Application>
  <PresentationFormat>Widescreen</PresentationFormat>
  <Paragraphs>156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Aharoni</vt:lpstr>
      <vt:lpstr>Arial</vt:lpstr>
      <vt:lpstr>Calibri</vt:lpstr>
      <vt:lpstr>Calibri Light</vt:lpstr>
      <vt:lpstr>Raleway</vt:lpstr>
      <vt:lpstr>Raleway Light</vt:lpstr>
      <vt:lpstr>Raleway Medium</vt:lpstr>
      <vt:lpstr>Raleway Thin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Đồng Hoài Nam</dc:creator>
  <cp:lastModifiedBy>Đồng Hoài Nam</cp:lastModifiedBy>
  <cp:revision>62</cp:revision>
  <dcterms:created xsi:type="dcterms:W3CDTF">2021-01-06T02:36:19Z</dcterms:created>
  <dcterms:modified xsi:type="dcterms:W3CDTF">2021-01-09T15:55:55Z</dcterms:modified>
</cp:coreProperties>
</file>